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77" r:id="rId3"/>
    <p:sldId id="283" r:id="rId4"/>
    <p:sldId id="260" r:id="rId5"/>
    <p:sldId id="270" r:id="rId6"/>
    <p:sldId id="274" r:id="rId7"/>
    <p:sldId id="273" r:id="rId8"/>
    <p:sldId id="272" r:id="rId9"/>
    <p:sldId id="271" r:id="rId10"/>
    <p:sldId id="275" r:id="rId11"/>
    <p:sldId id="285" r:id="rId12"/>
    <p:sldId id="287" r:id="rId13"/>
    <p:sldId id="284" r:id="rId14"/>
    <p:sldId id="276" r:id="rId15"/>
    <p:sldId id="286" r:id="rId16"/>
    <p:sldId id="2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93" userDrawn="1">
          <p15:clr>
            <a:srgbClr val="A4A3A4"/>
          </p15:clr>
        </p15:guide>
        <p15:guide id="4" pos="50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49415"/>
    <a:srgbClr val="06436E"/>
    <a:srgbClr val="E32D2F"/>
    <a:srgbClr val="DB290B"/>
    <a:srgbClr val="0A1931"/>
    <a:srgbClr val="EBAF79"/>
    <a:srgbClr val="EEDF50"/>
    <a:srgbClr val="DFD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22" y="54"/>
      </p:cViewPr>
      <p:guideLst>
        <p:guide orient="horz" pos="3113"/>
        <p:guide pos="3840"/>
        <p:guide pos="2593"/>
        <p:guide pos="50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9B20E-A37B-4362-9BAC-E1B2E19A6B1F}" type="datetimeFigureOut">
              <a:rPr lang="en-IN" smtClean="0"/>
              <a:t>19-12-23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D623B-4E68-454E-8A22-FE013A512C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10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2EBB2-EEB7-05FA-5268-E5B531A6A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144EDF-FB8B-3D3E-FFE1-F5D2AC12F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E5755-3C45-CCC8-76EB-74F606BC9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2352-852A-43EA-A0EF-5CB0D4145196}" type="datetimeFigureOut">
              <a:rPr lang="en-IN" smtClean="0"/>
              <a:t>19-12-23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BD824-8E13-C516-C8DB-3A8B14DB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8365A-8A86-A1C0-3AF5-6579AD33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200BC-1327-4B2C-AA70-D7BDC962E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164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85B84-4085-8EB0-2DB4-9B31BA0D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51D42C-1BBA-BD5F-41A9-BE93EE22C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E005E-3719-8F58-BFFF-0D232C52E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2352-852A-43EA-A0EF-5CB0D4145196}" type="datetimeFigureOut">
              <a:rPr lang="en-IN" smtClean="0"/>
              <a:t>19-12-23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07926-8A04-5FC1-6B16-862A9E1D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6EF6E-4F6E-A73B-9DBA-B54AA44B9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200BC-1327-4B2C-AA70-D7BDC962E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863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DCFE1D-0D80-9C88-CCE3-897801D5F1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F19CE-6985-2564-B66B-F581469BF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40EE8-5E84-12F6-6FB2-8A0E386A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2352-852A-43EA-A0EF-5CB0D4145196}" type="datetimeFigureOut">
              <a:rPr lang="en-IN" smtClean="0"/>
              <a:t>19-12-23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5D6CD-4B65-AB35-BABD-FE0D8CE78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4A742-28D6-F289-05E0-4E0726BC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200BC-1327-4B2C-AA70-D7BDC962E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627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D235-CA68-420A-BC2A-E16946B44F0E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BC4F5-A7C4-4384-855E-41AE32FB6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3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D235-CA68-420A-BC2A-E16946B44F0E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BC4F5-A7C4-4384-855E-41AE32FB6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6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D235-CA68-420A-BC2A-E16946B44F0E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BC4F5-A7C4-4384-855E-41AE32FB6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1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D235-CA68-420A-BC2A-E16946B44F0E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BC4F5-A7C4-4384-855E-41AE32FB6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D235-CA68-420A-BC2A-E16946B44F0E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BC4F5-A7C4-4384-855E-41AE32FB6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D235-CA68-420A-BC2A-E16946B44F0E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BC4F5-A7C4-4384-855E-41AE32FB6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D235-CA68-420A-BC2A-E16946B44F0E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BC4F5-A7C4-4384-855E-41AE32FB6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9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D235-CA68-420A-BC2A-E16946B44F0E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BC4F5-A7C4-4384-855E-41AE32FB6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BF8B-9E60-E0B5-0D2F-FC8CA9A6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5A96D-B0DD-D0C8-0022-CF42299FE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ACD7F-CF73-9913-001A-F9BCBF485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2352-852A-43EA-A0EF-5CB0D4145196}" type="datetimeFigureOut">
              <a:rPr lang="en-IN" smtClean="0"/>
              <a:t>19-12-23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99D2D-6051-CB57-CA76-970319007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A3EA8-BA4B-B1D5-B6B1-8A51EEE4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200BC-1327-4B2C-AA70-D7BDC962E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9477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D235-CA68-420A-BC2A-E16946B44F0E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BC4F5-A7C4-4384-855E-41AE32FB6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D235-CA68-420A-BC2A-E16946B44F0E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BC4F5-A7C4-4384-855E-41AE32FB6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3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D235-CA68-420A-BC2A-E16946B44F0E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BC4F5-A7C4-4384-855E-41AE32FB6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0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B10B-A859-3DCA-0329-B5C4501BE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F2A8B-9784-B9C1-8D53-7836AB888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C2DEC-3F9C-CE88-CCEA-32C27F0ED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2352-852A-43EA-A0EF-5CB0D4145196}" type="datetimeFigureOut">
              <a:rPr lang="en-IN" smtClean="0"/>
              <a:t>19-12-23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5CE32-E384-984A-1A5E-2059AED3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848FC-8D3D-0D6F-210D-4E0AC97E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200BC-1327-4B2C-AA70-D7BDC962E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703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6520D-943F-3350-D44E-7ABDD2AF3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C470A-3850-6F33-5112-AF86A383C7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A6D01-E24F-3305-3A75-70DE6D302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062A8-35EA-1686-F77E-84AEF7936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2352-852A-43EA-A0EF-5CB0D4145196}" type="datetimeFigureOut">
              <a:rPr lang="en-IN" smtClean="0"/>
              <a:t>19-12-23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C92DC-4DC0-6CF9-0A59-2C8172457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79327-3952-1044-1F18-150E8D6C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200BC-1327-4B2C-AA70-D7BDC962E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48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BD61-C9AF-50C3-F284-E9FC787D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C6402-C018-5759-F7AD-C71C5458C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AA400-A528-87F5-2038-C1CBA52B8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31972A-630B-6EF3-28D4-4E4720DA2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FF1319-7736-44E9-94E5-9ACD5D5D4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9837CD-9605-C683-A8E4-77DD6A03C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2352-852A-43EA-A0EF-5CB0D4145196}" type="datetimeFigureOut">
              <a:rPr lang="en-IN" smtClean="0"/>
              <a:t>19-12-23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8F55EA-8DCA-E955-20D5-897251B4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C71B79-2C61-C9BA-8972-CB6635AE6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200BC-1327-4B2C-AA70-D7BDC962E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1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DA8B-2A84-6A2C-E382-E8ECDE99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D97D17-0F24-FF09-4A97-64F92B7B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2352-852A-43EA-A0EF-5CB0D4145196}" type="datetimeFigureOut">
              <a:rPr lang="en-IN" smtClean="0"/>
              <a:t>19-12-23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35904-6968-205C-35DD-5EF2890A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5F150-79D9-341F-E619-19DC1D50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200BC-1327-4B2C-AA70-D7BDC962E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36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1E683-672A-4678-E61A-8D47F6DB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2352-852A-43EA-A0EF-5CB0D4145196}" type="datetimeFigureOut">
              <a:rPr lang="en-IN" smtClean="0"/>
              <a:t>19-12-23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C56004-8332-FE4B-8319-B5348DF8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D8B17-053D-001D-9E8B-8AABB6ED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200BC-1327-4B2C-AA70-D7BDC962E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489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B2453-472A-A9BD-4742-6E0BDC6A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33F00-A15B-16B4-956B-3F4F3F12C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EE272-6D2B-B3C0-A0DB-AA94E089E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C6743D-7A18-EFE1-6AFE-4AAC5314B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2352-852A-43EA-A0EF-5CB0D4145196}" type="datetimeFigureOut">
              <a:rPr lang="en-IN" smtClean="0"/>
              <a:t>19-12-23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FE801-39B7-10FF-2FDB-75478D2B6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3645B-CCA8-0472-5FDC-B24121A9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200BC-1327-4B2C-AA70-D7BDC962E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26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29A6-4773-A3F7-96D7-9E29E1DA4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FC4FE4-EED5-A29B-A175-5E397CD896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CAA52-EDD3-E984-25AC-CA8DCC688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C25F0-7DBA-A982-BD6E-7730C867B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2352-852A-43EA-A0EF-5CB0D4145196}" type="datetimeFigureOut">
              <a:rPr lang="en-IN" smtClean="0"/>
              <a:t>19-12-23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CC6C0-9C18-C664-0B6B-5E8090C7A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DC0A8-F3C1-D2F0-9B0B-31B50D64B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200BC-1327-4B2C-AA70-D7BDC962E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7908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D5589F-FB33-4164-FEA3-C677E9625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53C4E-757F-A041-3963-4157107B1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67D0A-1EAA-4E5B-4AD7-33F050F9B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02352-852A-43EA-A0EF-5CB0D4145196}" type="datetimeFigureOut">
              <a:rPr lang="en-IN" smtClean="0"/>
              <a:t>19-12-23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32612-C95A-B0FE-148C-DC8CB201F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FC101-2CA3-2CCE-8318-4C89EBEBC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200BC-1327-4B2C-AA70-D7BDC962E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502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8D235-CA68-420A-BC2A-E16946B44F0E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BC4F5-A7C4-4384-855E-41AE32FB6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89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7.png"/><Relationship Id="rId4" Type="http://schemas.microsoft.com/office/2017/06/relationships/model3d" Target="../media/model3d1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>
                <a:extLst>
                  <a:ext uri="{FF2B5EF4-FFF2-40B4-BE49-F238E27FC236}">
                    <a16:creationId xmlns:a16="http://schemas.microsoft.com/office/drawing/2014/main" id="{51A259A1-D3A4-EB09-9C20-6B582190562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68034" y="2842172"/>
              <a:ext cx="1728957" cy="114406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28957" cy="1144062"/>
                    </a:xfrm>
                    <a:prstGeom prst="rect">
                      <a:avLst/>
                    </a:prstGeom>
                  </am3d:spPr>
                  <am3d:camera>
                    <am3d:pos x="0" y="0" z="540444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687" d="1000000"/>
                    <am3d:preTrans dx="4055467" dy="-585837" dz="-114119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639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>
                <a:extLst>
                  <a:ext uri="{FF2B5EF4-FFF2-40B4-BE49-F238E27FC236}">
                    <a16:creationId xmlns:a16="http://schemas.microsoft.com/office/drawing/2014/main" id="{51A259A1-D3A4-EB09-9C20-6B58219056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8034" y="2842172"/>
                <a:ext cx="1728957" cy="1144062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EE737B4-4D16-F4D0-6223-FEEB851FE473}"/>
              </a:ext>
            </a:extLst>
          </p:cNvPr>
          <p:cNvSpPr/>
          <p:nvPr/>
        </p:nvSpPr>
        <p:spPr>
          <a:xfrm>
            <a:off x="0" y="0"/>
            <a:ext cx="12292385" cy="6858000"/>
          </a:xfrm>
          <a:prstGeom prst="rect">
            <a:avLst/>
          </a:prstGeom>
          <a:solidFill>
            <a:srgbClr val="0A193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F3FF6D-303D-686E-1015-23B0E7E2A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22" y="303832"/>
            <a:ext cx="741512" cy="7763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47C5EC-8174-44F8-9DD4-418261944B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9909134" y="367164"/>
            <a:ext cx="1687927" cy="3233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062756-7C86-2DB9-6401-8E15AFBC126A}"/>
              </a:ext>
            </a:extLst>
          </p:cNvPr>
          <p:cNvSpPr/>
          <p:nvPr/>
        </p:nvSpPr>
        <p:spPr>
          <a:xfrm>
            <a:off x="869065" y="8545831"/>
            <a:ext cx="990556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741596E1-3A1B-FD73-5964-D0B39F102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2271252"/>
            <a:ext cx="8780206" cy="1892455"/>
          </a:xfrm>
        </p:spPr>
        <p:txBody>
          <a:bodyPr>
            <a:normAutofit fontScale="90000"/>
          </a:bodyPr>
          <a:lstStyle/>
          <a:p>
            <a:r>
              <a:rPr lang="en-US" sz="14900" dirty="0">
                <a:solidFill>
                  <a:srgbClr val="F49415"/>
                </a:solidFill>
                <a:latin typeface="Berlin Sans FB Demi" panose="020E0802020502020306" pitchFamily="34" charset="0"/>
                <a:cs typeface="Mongolian Baiti" panose="03000500000000000000" pitchFamily="66" charset="0"/>
              </a:rPr>
              <a:t>FEE</a:t>
            </a:r>
            <a:endParaRPr lang="en-IN" sz="14900" dirty="0">
              <a:solidFill>
                <a:srgbClr val="F49415"/>
              </a:solidFill>
              <a:latin typeface="Berlin Sans FB Demi" panose="020E0802020502020306" pitchFamily="34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740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11011A-E3ED-DF67-6F8B-BE5328D9ABFE}"/>
              </a:ext>
            </a:extLst>
          </p:cNvPr>
          <p:cNvSpPr/>
          <p:nvPr/>
        </p:nvSpPr>
        <p:spPr>
          <a:xfrm>
            <a:off x="12700" y="1622192"/>
            <a:ext cx="12192000" cy="6858000"/>
          </a:xfrm>
          <a:prstGeom prst="rect">
            <a:avLst/>
          </a:prstGeom>
          <a:solidFill>
            <a:srgbClr val="0A193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9CC6B3-2B49-8BEA-CCED-A9C5CB282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902" y="318787"/>
            <a:ext cx="9314195" cy="965546"/>
          </a:xfrm>
        </p:spPr>
        <p:txBody>
          <a:bodyPr/>
          <a:lstStyle/>
          <a:p>
            <a:r>
              <a:rPr lang="en-US" b="1" dirty="0">
                <a:solidFill>
                  <a:srgbClr val="F49415"/>
                </a:solidFill>
                <a:latin typeface="Berlin Sans FB Demi" panose="020E0802020502020306" pitchFamily="34" charset="0"/>
              </a:rPr>
              <a:t>Components Used</a:t>
            </a:r>
            <a:endParaRPr lang="en-IN" b="1" dirty="0">
              <a:solidFill>
                <a:srgbClr val="F49415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14492D-03F5-3EF1-3407-59EC5539C4D2}"/>
              </a:ext>
            </a:extLst>
          </p:cNvPr>
          <p:cNvSpPr/>
          <p:nvPr/>
        </p:nvSpPr>
        <p:spPr>
          <a:xfrm>
            <a:off x="2923127" y="1219042"/>
            <a:ext cx="5083123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9A5C64-1EFD-0B3F-12A7-3EAC969A0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22" y="303832"/>
            <a:ext cx="741512" cy="776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9DB1A-7DB1-E89D-D9EF-6C4ADED7D2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9909134" y="367164"/>
            <a:ext cx="1687927" cy="3233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2890DA-AC7E-C501-56AD-645F77BB5943}"/>
              </a:ext>
            </a:extLst>
          </p:cNvPr>
          <p:cNvSpPr txBox="1"/>
          <p:nvPr/>
        </p:nvSpPr>
        <p:spPr>
          <a:xfrm>
            <a:off x="1227168" y="1912020"/>
            <a:ext cx="936217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0" i="0" dirty="0">
              <a:solidFill>
                <a:srgbClr val="D1D5DB"/>
              </a:solidFill>
              <a:effectLst/>
              <a:latin typeface="Rockwell Condensed" panose="020606030504050201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555 Timer IC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4017 IC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PNP Transistor (BC557)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10 LED’s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Resistors: 330R, 10K, 2 x 3.3M, 10M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Capacitors: 1uF, 100n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Few Connectors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(5-12)V Power 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D1D5DB"/>
              </a:solidFill>
              <a:effectLst/>
              <a:latin typeface="Rockwell Condensed" panose="020606030504050201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46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342105-CB3C-BBD3-0C38-3E9E9C9F33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193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9CC6B3-2B49-8BEA-CCED-A9C5CB282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2184" y="402571"/>
            <a:ext cx="8226950" cy="965546"/>
          </a:xfrm>
        </p:spPr>
        <p:txBody>
          <a:bodyPr/>
          <a:lstStyle/>
          <a:p>
            <a:r>
              <a:rPr lang="en-US" b="1" dirty="0">
                <a:solidFill>
                  <a:srgbClr val="F49415"/>
                </a:solidFill>
                <a:latin typeface="Berlin Sans FB Demi" panose="020E0802020502020306" pitchFamily="34" charset="0"/>
              </a:rPr>
              <a:t>Circuit Diagram</a:t>
            </a:r>
            <a:endParaRPr lang="en-IN" b="1" dirty="0">
              <a:solidFill>
                <a:srgbClr val="F49415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9A5C64-1EFD-0B3F-12A7-3EAC969A0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22" y="303832"/>
            <a:ext cx="741512" cy="776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9DB1A-7DB1-E89D-D9EF-6C4ADED7D2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9909134" y="367164"/>
            <a:ext cx="1687927" cy="32331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45D4FAD-2991-2ADF-EE28-B41E67F96916}"/>
              </a:ext>
            </a:extLst>
          </p:cNvPr>
          <p:cNvSpPr/>
          <p:nvPr/>
        </p:nvSpPr>
        <p:spPr>
          <a:xfrm>
            <a:off x="13286146" y="2896260"/>
            <a:ext cx="2108329" cy="3696235"/>
          </a:xfrm>
          <a:prstGeom prst="roundRect">
            <a:avLst>
              <a:gd name="adj" fmla="val 10621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6D813634-7711-763C-8B83-AB3F082B73DE}"/>
              </a:ext>
            </a:extLst>
          </p:cNvPr>
          <p:cNvSpPr txBox="1">
            <a:spLocks/>
          </p:cNvSpPr>
          <p:nvPr/>
        </p:nvSpPr>
        <p:spPr>
          <a:xfrm>
            <a:off x="2526147" y="-2355306"/>
            <a:ext cx="8226950" cy="9655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latin typeface="Berlin Sans FB Demi" panose="020E0802020502020306" pitchFamily="34" charset="0"/>
              </a:rPr>
              <a:t>Introduction</a:t>
            </a:r>
            <a:endParaRPr lang="en-IN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CC387C-8F42-B38F-F0E7-4A1E8596DA29}"/>
              </a:ext>
            </a:extLst>
          </p:cNvPr>
          <p:cNvGrpSpPr/>
          <p:nvPr/>
        </p:nvGrpSpPr>
        <p:grpSpPr>
          <a:xfrm>
            <a:off x="1682184" y="1770688"/>
            <a:ext cx="8648994" cy="4711194"/>
            <a:chOff x="1011625" y="1115616"/>
            <a:chExt cx="8526753" cy="51302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B90935-5A08-C8D8-0824-0747D92C1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625" y="1115616"/>
              <a:ext cx="8526753" cy="513026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E63EFB-38EC-4A0A-150B-D48E467EE027}"/>
                </a:ext>
              </a:extLst>
            </p:cNvPr>
            <p:cNvSpPr/>
            <p:nvPr/>
          </p:nvSpPr>
          <p:spPr>
            <a:xfrm>
              <a:off x="6800850" y="3638549"/>
              <a:ext cx="933450" cy="187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182507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11011A-E3ED-DF67-6F8B-BE5328D9ABFE}"/>
              </a:ext>
            </a:extLst>
          </p:cNvPr>
          <p:cNvSpPr/>
          <p:nvPr/>
        </p:nvSpPr>
        <p:spPr>
          <a:xfrm>
            <a:off x="0" y="2023353"/>
            <a:ext cx="12192000" cy="6858000"/>
          </a:xfrm>
          <a:prstGeom prst="rect">
            <a:avLst/>
          </a:prstGeom>
          <a:solidFill>
            <a:srgbClr val="0A193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14492D-03F5-3EF1-3407-59EC5539C4D2}"/>
              </a:ext>
            </a:extLst>
          </p:cNvPr>
          <p:cNvSpPr/>
          <p:nvPr/>
        </p:nvSpPr>
        <p:spPr>
          <a:xfrm>
            <a:off x="3163190" y="1663542"/>
            <a:ext cx="4621021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9A5C64-1EFD-0B3F-12A7-3EAC969A0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22" y="303832"/>
            <a:ext cx="741512" cy="776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9DB1A-7DB1-E89D-D9EF-6C4ADED7D2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9909134" y="367164"/>
            <a:ext cx="1687927" cy="323314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9289DA02-86AA-267D-272B-B5FBF03C4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1254" y="611584"/>
            <a:ext cx="8226950" cy="965546"/>
          </a:xfrm>
        </p:spPr>
        <p:txBody>
          <a:bodyPr/>
          <a:lstStyle/>
          <a:p>
            <a:r>
              <a:rPr lang="en-US" b="1" dirty="0">
                <a:solidFill>
                  <a:srgbClr val="F49415"/>
                </a:solidFill>
                <a:latin typeface="Berlin Sans FB Demi" panose="020E0802020502020306" pitchFamily="34" charset="0"/>
              </a:rPr>
              <a:t>Working Video</a:t>
            </a:r>
            <a:endParaRPr lang="en-IN" b="1" dirty="0">
              <a:solidFill>
                <a:srgbClr val="F49415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245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11011A-E3ED-DF67-6F8B-BE5328D9ABFE}"/>
              </a:ext>
            </a:extLst>
          </p:cNvPr>
          <p:cNvSpPr/>
          <p:nvPr/>
        </p:nvSpPr>
        <p:spPr>
          <a:xfrm>
            <a:off x="0" y="-1"/>
            <a:ext cx="12192001" cy="6858001"/>
          </a:xfrm>
          <a:prstGeom prst="rect">
            <a:avLst/>
          </a:prstGeom>
          <a:solidFill>
            <a:srgbClr val="0A193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5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9CC6B3-2B49-8BEA-CCED-A9C5CB282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0424" y="659048"/>
            <a:ext cx="8226950" cy="965546"/>
          </a:xfrm>
        </p:spPr>
        <p:txBody>
          <a:bodyPr>
            <a:normAutofit fontScale="90000"/>
          </a:bodyPr>
          <a:lstStyle/>
          <a:p>
            <a:r>
              <a:rPr lang="en-US" sz="6700" b="1" dirty="0">
                <a:solidFill>
                  <a:srgbClr val="F49415"/>
                </a:solidFill>
                <a:latin typeface="Berlin Sans FB Demi" panose="020E0802020502020306" pitchFamily="34" charset="0"/>
              </a:rPr>
              <a:t>Advantages</a:t>
            </a:r>
            <a:r>
              <a:rPr lang="en-US" b="1" dirty="0">
                <a:solidFill>
                  <a:srgbClr val="F49415"/>
                </a:solidFill>
                <a:latin typeface="Berlin Sans FB Demi" panose="020E0802020502020306" pitchFamily="34" charset="0"/>
              </a:rPr>
              <a:t> and disadvantages</a:t>
            </a:r>
            <a:endParaRPr lang="en-IN" b="1" dirty="0">
              <a:solidFill>
                <a:srgbClr val="F49415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14492D-03F5-3EF1-3407-59EC5539C4D2}"/>
              </a:ext>
            </a:extLst>
          </p:cNvPr>
          <p:cNvSpPr/>
          <p:nvPr/>
        </p:nvSpPr>
        <p:spPr>
          <a:xfrm>
            <a:off x="3806054" y="1601735"/>
            <a:ext cx="4621021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9A5C64-1EFD-0B3F-12A7-3EAC969A0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22" y="303832"/>
            <a:ext cx="741512" cy="776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9DB1A-7DB1-E89D-D9EF-6C4ADED7D2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9909134" y="367164"/>
            <a:ext cx="1687927" cy="323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9A854-5EA7-1967-FF62-66A4410598F3}"/>
              </a:ext>
            </a:extLst>
          </p:cNvPr>
          <p:cNvSpPr txBox="1"/>
          <p:nvPr/>
        </p:nvSpPr>
        <p:spPr>
          <a:xfrm>
            <a:off x="944880" y="2143760"/>
            <a:ext cx="5069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Energy Efficiency : LEDs are energy-efficient, consuming less power compared to traditional lighting sources.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FFFFFF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Durability : LEDs have a longer lifespan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FFFFFF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Color Options: LEDs can emit various colors lighting effects.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Low Heat Emission: LEDs produce very little heat, reducing the risk of overheating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FFFFFF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Lighting: LEDs turn on instantly, without the warm-up time required by some other lighting technologies.</a:t>
            </a:r>
            <a:endParaRPr lang="en-IN" dirty="0">
              <a:solidFill>
                <a:srgbClr val="FFFFFF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9B232-1B9A-8890-595B-0F274A6634CD}"/>
              </a:ext>
            </a:extLst>
          </p:cNvPr>
          <p:cNvSpPr txBox="1"/>
          <p:nvPr/>
        </p:nvSpPr>
        <p:spPr>
          <a:xfrm flipH="1">
            <a:off x="6680198" y="2143760"/>
            <a:ext cx="40081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Cost : Initially, LED components and controllers can be more expensive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Complexity: Setting up an LED roulette project can be more complex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Limited Brightness: Some LEDs may have limited brightness compared to high-intensity traditional lighting sources.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Voltage Sensitivity : </a:t>
            </a:r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176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11011A-E3ED-DF67-6F8B-BE5328D9ABFE}"/>
              </a:ext>
            </a:extLst>
          </p:cNvPr>
          <p:cNvSpPr/>
          <p:nvPr/>
        </p:nvSpPr>
        <p:spPr>
          <a:xfrm>
            <a:off x="0" y="656819"/>
            <a:ext cx="12192000" cy="5004843"/>
          </a:xfrm>
          <a:prstGeom prst="rect">
            <a:avLst/>
          </a:prstGeom>
          <a:solidFill>
            <a:srgbClr val="0A193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9CC6B3-2B49-8BEA-CCED-A9C5CB282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939" y="656819"/>
            <a:ext cx="9314195" cy="965546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49415"/>
                </a:solidFill>
                <a:latin typeface="Berlin Sans FB Demi" panose="020E0802020502020306" pitchFamily="34" charset="0"/>
              </a:rPr>
              <a:t>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14492D-03F5-3EF1-3407-59EC5539C4D2}"/>
              </a:ext>
            </a:extLst>
          </p:cNvPr>
          <p:cNvSpPr/>
          <p:nvPr/>
        </p:nvSpPr>
        <p:spPr>
          <a:xfrm>
            <a:off x="3163190" y="1663542"/>
            <a:ext cx="4621021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9A5C64-1EFD-0B3F-12A7-3EAC969A0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22" y="303832"/>
            <a:ext cx="741512" cy="776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9DB1A-7DB1-E89D-D9EF-6C4ADED7D2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9909134" y="367164"/>
            <a:ext cx="1687927" cy="3233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2890DA-AC7E-C501-56AD-645F77BB5943}"/>
              </a:ext>
            </a:extLst>
          </p:cNvPr>
          <p:cNvSpPr txBox="1"/>
          <p:nvPr/>
        </p:nvSpPr>
        <p:spPr>
          <a:xfrm>
            <a:off x="1053096" y="2535789"/>
            <a:ext cx="10931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1"/>
                </a:solidFill>
                <a:effectLst/>
                <a:latin typeface="Rockwell Condensed" panose="02060603050405020104" pitchFamily="18" charset="0"/>
              </a:rPr>
              <a:t>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 electronic gaming circuits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As a random number generator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In touch intuitive decorative lighting  setups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b="0" i="0" dirty="0">
              <a:solidFill>
                <a:srgbClr val="D1D5DB"/>
              </a:solidFill>
              <a:effectLst/>
              <a:latin typeface="Rockwell Condensed" panose="020606030504050201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413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116CE-C734-B50E-AAF8-A642373FC42C}"/>
              </a:ext>
            </a:extLst>
          </p:cNvPr>
          <p:cNvSpPr/>
          <p:nvPr/>
        </p:nvSpPr>
        <p:spPr>
          <a:xfrm>
            <a:off x="0" y="0"/>
            <a:ext cx="12192001" cy="6858001"/>
          </a:xfrm>
          <a:prstGeom prst="rect">
            <a:avLst/>
          </a:prstGeom>
          <a:solidFill>
            <a:srgbClr val="0A193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4132861" y="2412051"/>
            <a:ext cx="909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i="0" u="none" strike="noStrike" kern="1200" normalizeH="0" baseline="0" noProof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95165" y="2412052"/>
            <a:ext cx="909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i="0" u="none" strike="noStrike" kern="1200" normalizeH="0" baseline="0" noProof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8279" y="2412053"/>
            <a:ext cx="909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i="0" u="none" strike="noStrike" kern="1200" normalizeH="0" baseline="0" noProof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66788" y="2412054"/>
            <a:ext cx="909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i="0" u="none" strike="noStrike" kern="1200" normalizeH="0" baseline="0" noProof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3391" y="2412050"/>
            <a:ext cx="909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i="0" u="none" strike="noStrike" kern="1200" normalizeH="0" baseline="0" noProof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56469" y="3294530"/>
            <a:ext cx="909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i="0" u="none" strike="noStrike" kern="1200" normalizeH="0" baseline="0" noProof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Y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52027" y="3294526"/>
            <a:ext cx="1226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i="0" u="none" strike="noStrike" kern="1200" normalizeH="0" baseline="0" noProof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35906" y="3294521"/>
            <a:ext cx="909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i="0" u="none" strike="noStrike" kern="1200" normalizeH="0" baseline="0" noProof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U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119501" y="2321448"/>
            <a:ext cx="4085946" cy="2173402"/>
            <a:chOff x="8119501" y="2321448"/>
            <a:chExt cx="4085946" cy="2173402"/>
          </a:xfrm>
        </p:grpSpPr>
        <p:sp>
          <p:nvSpPr>
            <p:cNvPr id="15" name="Rectangle 14"/>
            <p:cNvSpPr/>
            <p:nvPr/>
          </p:nvSpPr>
          <p:spPr>
            <a:xfrm>
              <a:off x="8145463" y="2321448"/>
              <a:ext cx="4059984" cy="2173401"/>
            </a:xfrm>
            <a:prstGeom prst="rect">
              <a:avLst/>
            </a:prstGeom>
            <a:solidFill>
              <a:srgbClr val="0A19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119501" y="2356768"/>
              <a:ext cx="215153" cy="213808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010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0.33658 0.0032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36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EE737B4-4D16-F4D0-6223-FEEB851FE473}"/>
              </a:ext>
            </a:extLst>
          </p:cNvPr>
          <p:cNvSpPr/>
          <p:nvPr/>
        </p:nvSpPr>
        <p:spPr>
          <a:xfrm>
            <a:off x="0" y="12288"/>
            <a:ext cx="12292385" cy="6858000"/>
          </a:xfrm>
          <a:prstGeom prst="rect">
            <a:avLst/>
          </a:prstGeom>
          <a:solidFill>
            <a:srgbClr val="0A193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F3FF6D-303D-686E-1015-23B0E7E2A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22" y="303832"/>
            <a:ext cx="741512" cy="7763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47C5EC-8174-44F8-9DD4-418261944B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9909134" y="367164"/>
            <a:ext cx="1687927" cy="3233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3C26DB-C5CA-2E87-2AB1-A429B296F2A3}"/>
              </a:ext>
            </a:extLst>
          </p:cNvPr>
          <p:cNvSpPr/>
          <p:nvPr/>
        </p:nvSpPr>
        <p:spPr>
          <a:xfrm>
            <a:off x="5631451" y="1469209"/>
            <a:ext cx="928562" cy="2154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itle 5">
            <a:extLst>
              <a:ext uri="{FF2B5EF4-FFF2-40B4-BE49-F238E27FC236}">
                <a16:creationId xmlns:a16="http://schemas.microsoft.com/office/drawing/2014/main" id="{6F339436-2B63-5A0A-687A-523E5E079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2525" y="553939"/>
            <a:ext cx="8226950" cy="96554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49415"/>
                </a:solidFill>
                <a:latin typeface="Berlin Sans FB Demi" panose="020E0802020502020306" pitchFamily="34" charset="0"/>
                <a:cs typeface="Mongolian Baiti" panose="03000500000000000000" pitchFamily="66" charset="0"/>
              </a:rPr>
              <a:t>FEE</a:t>
            </a:r>
            <a:endParaRPr lang="en-IN" dirty="0">
              <a:solidFill>
                <a:srgbClr val="F49415"/>
              </a:solidFill>
              <a:latin typeface="Berlin Sans FB Demi" panose="020E0802020502020306" pitchFamily="34" charset="0"/>
              <a:cs typeface="Mongolian Baiti" panose="03000500000000000000" pitchFamily="66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3372ADD-10BC-07D5-2976-E977107D4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04060" y="-1413916"/>
            <a:ext cx="6555536" cy="65555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A5C6F96-2AB4-EB14-4C34-2CD8CC71BD60}"/>
              </a:ext>
            </a:extLst>
          </p:cNvPr>
          <p:cNvSpPr/>
          <p:nvPr/>
        </p:nvSpPr>
        <p:spPr>
          <a:xfrm rot="2248255">
            <a:off x="17672849" y="663755"/>
            <a:ext cx="4253606" cy="9421790"/>
          </a:xfrm>
          <a:prstGeom prst="rect">
            <a:avLst/>
          </a:prstGeom>
          <a:solidFill>
            <a:srgbClr val="0A19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36" name="TextBox 10">
            <a:extLst>
              <a:ext uri="{FF2B5EF4-FFF2-40B4-BE49-F238E27FC236}">
                <a16:creationId xmlns:a16="http://schemas.microsoft.com/office/drawing/2014/main" id="{C111CD9A-C373-21D2-8DE7-5ED5A12EF7C5}"/>
              </a:ext>
            </a:extLst>
          </p:cNvPr>
          <p:cNvSpPr txBox="1"/>
          <p:nvPr/>
        </p:nvSpPr>
        <p:spPr>
          <a:xfrm>
            <a:off x="16393247" y="5840915"/>
            <a:ext cx="3327401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sto MT" panose="02040603050505030304" pitchFamily="18" charset="0"/>
              </a:rPr>
              <a:t>Name </a:t>
            </a:r>
            <a:r>
              <a:rPr lang="en-US" dirty="0">
                <a:latin typeface="Calisto MT" panose="02040603050505030304" pitchFamily="18" charset="0"/>
              </a:rPr>
              <a:t>: PRINCE M. MALL</a:t>
            </a:r>
          </a:p>
          <a:p>
            <a:r>
              <a:rPr lang="en-US" b="1" dirty="0">
                <a:latin typeface="Calisto MT" panose="02040603050505030304" pitchFamily="18" charset="0"/>
              </a:rPr>
              <a:t>Enrollment No</a:t>
            </a:r>
            <a:r>
              <a:rPr lang="en-US" dirty="0">
                <a:latin typeface="Calisto MT" panose="02040603050505030304" pitchFamily="18" charset="0"/>
              </a:rPr>
              <a:t> : </a:t>
            </a:r>
            <a:r>
              <a:rPr lang="en-IN" b="0" i="0" dirty="0">
                <a:solidFill>
                  <a:srgbClr val="444746"/>
                </a:solidFill>
                <a:effectLst/>
                <a:latin typeface="Calisto MT" panose="02040603050505030304" pitchFamily="18" charset="0"/>
              </a:rPr>
              <a:t>22002170110069</a:t>
            </a:r>
            <a:endParaRPr lang="en-US" dirty="0">
              <a:latin typeface="Calisto MT" panose="02040603050505030304" pitchFamily="18" charset="0"/>
            </a:endParaRPr>
          </a:p>
          <a:p>
            <a:r>
              <a:rPr lang="en-US" b="1" dirty="0">
                <a:latin typeface="Calisto MT" panose="02040603050505030304" pitchFamily="18" charset="0"/>
              </a:rPr>
              <a:t>Roll NO </a:t>
            </a:r>
            <a:r>
              <a:rPr lang="en-US" dirty="0">
                <a:latin typeface="Calisto MT" panose="02040603050505030304" pitchFamily="18" charset="0"/>
              </a:rPr>
              <a:t>: 70</a:t>
            </a:r>
          </a:p>
          <a:p>
            <a:r>
              <a:rPr lang="en-US" b="1" dirty="0">
                <a:latin typeface="Calisto MT" panose="02040603050505030304" pitchFamily="18" charset="0"/>
              </a:rPr>
              <a:t>Batch &amp; Div </a:t>
            </a:r>
            <a:r>
              <a:rPr lang="en-US" dirty="0">
                <a:latin typeface="Calisto MT" panose="02040603050505030304" pitchFamily="18" charset="0"/>
              </a:rPr>
              <a:t>: D3</a:t>
            </a:r>
            <a:endParaRPr lang="en-IN" dirty="0">
              <a:latin typeface="Calisto MT" panose="02040603050505030304" pitchFamily="18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510EB78-F957-8C89-E8F6-A1C450360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4359" y="2472902"/>
            <a:ext cx="2685416" cy="2876484"/>
          </a:xfrm>
          <a:prstGeom prst="flowChartConnector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2142D229-9F04-4F9C-E5D2-6458EB082950}"/>
              </a:ext>
            </a:extLst>
          </p:cNvPr>
          <p:cNvSpPr txBox="1">
            <a:spLocks/>
          </p:cNvSpPr>
          <p:nvPr/>
        </p:nvSpPr>
        <p:spPr>
          <a:xfrm>
            <a:off x="1982525" y="4027351"/>
            <a:ext cx="8351178" cy="105930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rgbClr val="F49415"/>
                </a:solidFill>
                <a:latin typeface="Berlin Sans FB Demi" panose="020E0802020502020306" pitchFamily="34" charset="0"/>
                <a:cs typeface="Mongolian Baiti" panose="03000500000000000000" pitchFamily="66" charset="0"/>
              </a:rPr>
              <a:t>LED ROULETTE</a:t>
            </a:r>
            <a:endParaRPr lang="en-IN" sz="8000" dirty="0">
              <a:solidFill>
                <a:srgbClr val="F49415"/>
              </a:solidFill>
              <a:latin typeface="Berlin Sans FB Demi" panose="020E0802020502020306" pitchFamily="34" charset="0"/>
              <a:cs typeface="Mongolian Baiti" panose="03000500000000000000" pitchFamily="66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E40EED0-3717-B4F5-605F-A4CCABA364AA}"/>
              </a:ext>
            </a:extLst>
          </p:cNvPr>
          <p:cNvSpPr/>
          <p:nvPr/>
        </p:nvSpPr>
        <p:spPr>
          <a:xfrm>
            <a:off x="5778564" y="4872313"/>
            <a:ext cx="317436" cy="260331"/>
          </a:xfrm>
          <a:custGeom>
            <a:avLst/>
            <a:gdLst>
              <a:gd name="connsiteX0" fmla="*/ 0 w 317436"/>
              <a:gd name="connsiteY0" fmla="*/ 0 h 260331"/>
              <a:gd name="connsiteX1" fmla="*/ 80963 w 317436"/>
              <a:gd name="connsiteY1" fmla="*/ 0 h 260331"/>
              <a:gd name="connsiteX2" fmla="*/ 80963 w 317436"/>
              <a:gd name="connsiteY2" fmla="*/ 179369 h 260331"/>
              <a:gd name="connsiteX3" fmla="*/ 317436 w 317436"/>
              <a:gd name="connsiteY3" fmla="*/ 179369 h 260331"/>
              <a:gd name="connsiteX4" fmla="*/ 317436 w 317436"/>
              <a:gd name="connsiteY4" fmla="*/ 260331 h 260331"/>
              <a:gd name="connsiteX5" fmla="*/ 0 w 317436"/>
              <a:gd name="connsiteY5" fmla="*/ 260331 h 2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436" h="260331">
                <a:moveTo>
                  <a:pt x="0" y="0"/>
                </a:moveTo>
                <a:lnTo>
                  <a:pt x="80963" y="0"/>
                </a:lnTo>
                <a:lnTo>
                  <a:pt x="80963" y="179369"/>
                </a:lnTo>
                <a:lnTo>
                  <a:pt x="317436" y="179369"/>
                </a:lnTo>
                <a:lnTo>
                  <a:pt x="317436" y="260331"/>
                </a:lnTo>
                <a:lnTo>
                  <a:pt x="0" y="2603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B29D66C-5B13-A2DE-8D13-2A50B97F29E1}"/>
              </a:ext>
            </a:extLst>
          </p:cNvPr>
          <p:cNvSpPr/>
          <p:nvPr/>
        </p:nvSpPr>
        <p:spPr>
          <a:xfrm flipH="1" flipV="1">
            <a:off x="6132511" y="3820879"/>
            <a:ext cx="317436" cy="260331"/>
          </a:xfrm>
          <a:custGeom>
            <a:avLst/>
            <a:gdLst>
              <a:gd name="connsiteX0" fmla="*/ 0 w 317436"/>
              <a:gd name="connsiteY0" fmla="*/ 0 h 260331"/>
              <a:gd name="connsiteX1" fmla="*/ 80963 w 317436"/>
              <a:gd name="connsiteY1" fmla="*/ 0 h 260331"/>
              <a:gd name="connsiteX2" fmla="*/ 80963 w 317436"/>
              <a:gd name="connsiteY2" fmla="*/ 179369 h 260331"/>
              <a:gd name="connsiteX3" fmla="*/ 317436 w 317436"/>
              <a:gd name="connsiteY3" fmla="*/ 179369 h 260331"/>
              <a:gd name="connsiteX4" fmla="*/ 317436 w 317436"/>
              <a:gd name="connsiteY4" fmla="*/ 260331 h 260331"/>
              <a:gd name="connsiteX5" fmla="*/ 0 w 317436"/>
              <a:gd name="connsiteY5" fmla="*/ 260331 h 2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436" h="260331">
                <a:moveTo>
                  <a:pt x="0" y="0"/>
                </a:moveTo>
                <a:lnTo>
                  <a:pt x="80963" y="0"/>
                </a:lnTo>
                <a:lnTo>
                  <a:pt x="80963" y="179369"/>
                </a:lnTo>
                <a:lnTo>
                  <a:pt x="317436" y="179369"/>
                </a:lnTo>
                <a:lnTo>
                  <a:pt x="317436" y="260331"/>
                </a:lnTo>
                <a:lnTo>
                  <a:pt x="0" y="2603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096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25000" decel="7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85185E-6 L -0.32435 1.85185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2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59259E-6 L 0.32135 -0.0053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68" y="-27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0C0070-CCE5-60B1-C778-54F6B5FDB028}"/>
              </a:ext>
            </a:extLst>
          </p:cNvPr>
          <p:cNvSpPr/>
          <p:nvPr/>
        </p:nvSpPr>
        <p:spPr>
          <a:xfrm>
            <a:off x="0" y="-2571750"/>
            <a:ext cx="12292385" cy="6858000"/>
          </a:xfrm>
          <a:prstGeom prst="rect">
            <a:avLst/>
          </a:prstGeom>
          <a:solidFill>
            <a:srgbClr val="0A193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552E53-D14B-392F-D921-654EC6BB5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22" y="303832"/>
            <a:ext cx="741512" cy="7763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455C87-3066-85C5-E552-D57D55F3CA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9909134" y="367164"/>
            <a:ext cx="1687927" cy="323314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DA926183-D613-486B-C016-673F8F4710EA}"/>
              </a:ext>
            </a:extLst>
          </p:cNvPr>
          <p:cNvSpPr txBox="1">
            <a:spLocks/>
          </p:cNvSpPr>
          <p:nvPr/>
        </p:nvSpPr>
        <p:spPr>
          <a:xfrm>
            <a:off x="2019038" y="-2381074"/>
            <a:ext cx="8226950" cy="9655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erlin Sans FB Demi" panose="020E0802020502020306" pitchFamily="34" charset="0"/>
                <a:cs typeface="Mongolian Baiti" panose="03000500000000000000" pitchFamily="66" charset="0"/>
              </a:rPr>
              <a:t>TEAM</a:t>
            </a:r>
            <a:endParaRPr lang="en-IN" dirty="0">
              <a:latin typeface="Berlin Sans FB Demi" panose="020E0802020502020306" pitchFamily="34" charset="0"/>
              <a:cs typeface="Mongolian Baiti" panose="03000500000000000000" pitchFamily="66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46979E-A274-9499-A217-DF79352C0815}"/>
              </a:ext>
            </a:extLst>
          </p:cNvPr>
          <p:cNvSpPr/>
          <p:nvPr/>
        </p:nvSpPr>
        <p:spPr>
          <a:xfrm>
            <a:off x="-2878026" y="2906320"/>
            <a:ext cx="2108329" cy="3696235"/>
          </a:xfrm>
          <a:prstGeom prst="roundRect">
            <a:avLst>
              <a:gd name="adj" fmla="val 1062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992F53E2-C1E8-BD03-CF5E-C68E7AF2F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2525" y="369629"/>
            <a:ext cx="8226950" cy="965546"/>
          </a:xfrm>
        </p:spPr>
        <p:txBody>
          <a:bodyPr/>
          <a:lstStyle/>
          <a:p>
            <a:r>
              <a:rPr lang="en-US" dirty="0">
                <a:solidFill>
                  <a:srgbClr val="F49415"/>
                </a:solidFill>
                <a:latin typeface="Berlin Sans FB Demi" panose="020E0802020502020306" pitchFamily="34" charset="0"/>
                <a:cs typeface="Mongolian Baiti" panose="03000500000000000000" pitchFamily="66" charset="0"/>
              </a:rPr>
              <a:t>LED ROULETTE</a:t>
            </a:r>
            <a:endParaRPr lang="en-IN" dirty="0">
              <a:solidFill>
                <a:srgbClr val="F49415"/>
              </a:solidFill>
              <a:latin typeface="Berlin Sans FB Demi" panose="020E0802020502020306" pitchFamily="34" charset="0"/>
              <a:cs typeface="Mongolian Baiti" panose="03000500000000000000" pitchFamily="66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99483A8-55F5-9130-CA4D-AAFD405AF581}"/>
              </a:ext>
            </a:extLst>
          </p:cNvPr>
          <p:cNvSpPr/>
          <p:nvPr/>
        </p:nvSpPr>
        <p:spPr>
          <a:xfrm>
            <a:off x="-1234696" y="2432208"/>
            <a:ext cx="317436" cy="260331"/>
          </a:xfrm>
          <a:custGeom>
            <a:avLst/>
            <a:gdLst>
              <a:gd name="connsiteX0" fmla="*/ 0 w 317436"/>
              <a:gd name="connsiteY0" fmla="*/ 0 h 260331"/>
              <a:gd name="connsiteX1" fmla="*/ 80963 w 317436"/>
              <a:gd name="connsiteY1" fmla="*/ 0 h 260331"/>
              <a:gd name="connsiteX2" fmla="*/ 80963 w 317436"/>
              <a:gd name="connsiteY2" fmla="*/ 179369 h 260331"/>
              <a:gd name="connsiteX3" fmla="*/ 317436 w 317436"/>
              <a:gd name="connsiteY3" fmla="*/ 179369 h 260331"/>
              <a:gd name="connsiteX4" fmla="*/ 317436 w 317436"/>
              <a:gd name="connsiteY4" fmla="*/ 260331 h 260331"/>
              <a:gd name="connsiteX5" fmla="*/ 0 w 317436"/>
              <a:gd name="connsiteY5" fmla="*/ 260331 h 2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436" h="260331">
                <a:moveTo>
                  <a:pt x="0" y="0"/>
                </a:moveTo>
                <a:lnTo>
                  <a:pt x="80963" y="0"/>
                </a:lnTo>
                <a:lnTo>
                  <a:pt x="80963" y="179369"/>
                </a:lnTo>
                <a:lnTo>
                  <a:pt x="317436" y="179369"/>
                </a:lnTo>
                <a:lnTo>
                  <a:pt x="317436" y="260331"/>
                </a:lnTo>
                <a:lnTo>
                  <a:pt x="0" y="2603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325226C-DB13-6A06-8C12-42121C696B4F}"/>
              </a:ext>
            </a:extLst>
          </p:cNvPr>
          <p:cNvSpPr/>
          <p:nvPr/>
        </p:nvSpPr>
        <p:spPr>
          <a:xfrm flipH="1" flipV="1">
            <a:off x="13795060" y="961674"/>
            <a:ext cx="317436" cy="260331"/>
          </a:xfrm>
          <a:custGeom>
            <a:avLst/>
            <a:gdLst>
              <a:gd name="connsiteX0" fmla="*/ 0 w 317436"/>
              <a:gd name="connsiteY0" fmla="*/ 0 h 260331"/>
              <a:gd name="connsiteX1" fmla="*/ 80963 w 317436"/>
              <a:gd name="connsiteY1" fmla="*/ 0 h 260331"/>
              <a:gd name="connsiteX2" fmla="*/ 80963 w 317436"/>
              <a:gd name="connsiteY2" fmla="*/ 179369 h 260331"/>
              <a:gd name="connsiteX3" fmla="*/ 317436 w 317436"/>
              <a:gd name="connsiteY3" fmla="*/ 179369 h 260331"/>
              <a:gd name="connsiteX4" fmla="*/ 317436 w 317436"/>
              <a:gd name="connsiteY4" fmla="*/ 260331 h 260331"/>
              <a:gd name="connsiteX5" fmla="*/ 0 w 317436"/>
              <a:gd name="connsiteY5" fmla="*/ 260331 h 2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436" h="260331">
                <a:moveTo>
                  <a:pt x="0" y="0"/>
                </a:moveTo>
                <a:lnTo>
                  <a:pt x="80963" y="0"/>
                </a:lnTo>
                <a:lnTo>
                  <a:pt x="80963" y="179369"/>
                </a:lnTo>
                <a:lnTo>
                  <a:pt x="317436" y="179369"/>
                </a:lnTo>
                <a:lnTo>
                  <a:pt x="317436" y="260331"/>
                </a:lnTo>
                <a:lnTo>
                  <a:pt x="0" y="2603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226474-BA92-CD04-D421-17C2814408D7}"/>
              </a:ext>
            </a:extLst>
          </p:cNvPr>
          <p:cNvSpPr/>
          <p:nvPr/>
        </p:nvSpPr>
        <p:spPr>
          <a:xfrm>
            <a:off x="3998136" y="1338110"/>
            <a:ext cx="4200928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6" descr="Dice Dicedreams Sticker - Dice Dicedreams Dicedream Stickers">
            <a:extLst>
              <a:ext uri="{FF2B5EF4-FFF2-40B4-BE49-F238E27FC236}">
                <a16:creationId xmlns:a16="http://schemas.microsoft.com/office/drawing/2014/main" id="{74E0B2FD-4D7E-4456-EF09-B8EFC0817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489" y="1833069"/>
            <a:ext cx="4621021" cy="500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82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11011A-E3ED-DF67-6F8B-BE5328D9ABFE}"/>
              </a:ext>
            </a:extLst>
          </p:cNvPr>
          <p:cNvSpPr/>
          <p:nvPr/>
        </p:nvSpPr>
        <p:spPr>
          <a:xfrm>
            <a:off x="-287661" y="2516589"/>
            <a:ext cx="12896850" cy="5046984"/>
          </a:xfrm>
          <a:prstGeom prst="rect">
            <a:avLst/>
          </a:prstGeom>
          <a:solidFill>
            <a:srgbClr val="0A193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333962-2CCE-B2BA-7CC6-EEB5C4C00E85}"/>
              </a:ext>
            </a:extLst>
          </p:cNvPr>
          <p:cNvSpPr/>
          <p:nvPr/>
        </p:nvSpPr>
        <p:spPr>
          <a:xfrm>
            <a:off x="628019" y="2906320"/>
            <a:ext cx="2108329" cy="3696235"/>
          </a:xfrm>
          <a:prstGeom prst="roundRect">
            <a:avLst>
              <a:gd name="adj" fmla="val 1062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9A5C64-1EFD-0B3F-12A7-3EAC969A0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22" y="303832"/>
            <a:ext cx="741512" cy="776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9DB1A-7DB1-E89D-D9EF-6C4ADED7D2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9909134" y="367164"/>
            <a:ext cx="1687927" cy="323314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F2D0F4DE-C6CD-CB72-0973-AB894144AF32}"/>
              </a:ext>
            </a:extLst>
          </p:cNvPr>
          <p:cNvSpPr txBox="1">
            <a:spLocks/>
          </p:cNvSpPr>
          <p:nvPr/>
        </p:nvSpPr>
        <p:spPr>
          <a:xfrm>
            <a:off x="1682184" y="1058564"/>
            <a:ext cx="8226950" cy="9655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49415"/>
                </a:solidFill>
                <a:latin typeface="Berlin Sans FB Demi" panose="020E0802020502020306" pitchFamily="34" charset="0"/>
                <a:cs typeface="Mongolian Baiti" panose="03000500000000000000" pitchFamily="66" charset="0"/>
              </a:rPr>
              <a:t>TEAM</a:t>
            </a:r>
            <a:endParaRPr lang="en-IN" dirty="0">
              <a:solidFill>
                <a:srgbClr val="F49415"/>
              </a:solidFill>
              <a:latin typeface="Berlin Sans FB Demi" panose="020E0802020502020306" pitchFamily="34" charset="0"/>
              <a:cs typeface="Mongolian Baiti" panose="03000500000000000000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A62D2D-17CE-221F-7916-6C6409023F31}"/>
              </a:ext>
            </a:extLst>
          </p:cNvPr>
          <p:cNvSpPr/>
          <p:nvPr/>
        </p:nvSpPr>
        <p:spPr>
          <a:xfrm>
            <a:off x="4646859" y="2031898"/>
            <a:ext cx="2371314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A33DFF-C4C2-C903-143F-02CE0B7C9EE1}"/>
              </a:ext>
            </a:extLst>
          </p:cNvPr>
          <p:cNvSpPr txBox="1"/>
          <p:nvPr/>
        </p:nvSpPr>
        <p:spPr>
          <a:xfrm>
            <a:off x="724467" y="3167946"/>
            <a:ext cx="1998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D578E3-1679-F9DD-6A11-05BDEC3B1FA9}"/>
              </a:ext>
            </a:extLst>
          </p:cNvPr>
          <p:cNvSpPr txBox="1"/>
          <p:nvPr/>
        </p:nvSpPr>
        <p:spPr>
          <a:xfrm>
            <a:off x="5161759" y="3167946"/>
            <a:ext cx="19980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A1931"/>
                </a:solidFill>
              </a:rPr>
              <a:t>70</a:t>
            </a:r>
          </a:p>
          <a:p>
            <a:r>
              <a:rPr lang="en-US" sz="3200" dirty="0">
                <a:solidFill>
                  <a:srgbClr val="0A1931"/>
                </a:solidFill>
              </a:rPr>
              <a:t>Prince mall</a:t>
            </a:r>
          </a:p>
          <a:p>
            <a:r>
              <a:rPr lang="en-US" sz="2000" b="0" i="0" u="none" strike="noStrike" dirty="0">
                <a:solidFill>
                  <a:srgbClr val="0A1931"/>
                </a:solidFill>
                <a:effectLst/>
              </a:rPr>
              <a:t>22002170110069</a:t>
            </a:r>
            <a:endParaRPr lang="en-US" sz="2000" dirty="0">
              <a:solidFill>
                <a:srgbClr val="0A1931"/>
              </a:solidFill>
            </a:endParaRPr>
          </a:p>
          <a:p>
            <a:r>
              <a:rPr lang="en-US" sz="2800" dirty="0">
                <a:solidFill>
                  <a:srgbClr val="0A1931"/>
                </a:solidFill>
              </a:rPr>
              <a:t>3A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C1EF3-5D4F-1287-F29D-8294F76F8628}"/>
              </a:ext>
            </a:extLst>
          </p:cNvPr>
          <p:cNvSpPr txBox="1"/>
          <p:nvPr/>
        </p:nvSpPr>
        <p:spPr>
          <a:xfrm>
            <a:off x="7380405" y="3167946"/>
            <a:ext cx="19980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A1931"/>
                </a:solidFill>
              </a:rPr>
              <a:t>70</a:t>
            </a:r>
          </a:p>
          <a:p>
            <a:r>
              <a:rPr lang="en-US" sz="3200" dirty="0">
                <a:solidFill>
                  <a:srgbClr val="0A1931"/>
                </a:solidFill>
              </a:rPr>
              <a:t>Prince mall</a:t>
            </a:r>
          </a:p>
          <a:p>
            <a:r>
              <a:rPr lang="en-US" sz="2000" b="0" i="0" u="none" strike="noStrike" dirty="0">
                <a:solidFill>
                  <a:srgbClr val="0A1931"/>
                </a:solidFill>
                <a:effectLst/>
              </a:rPr>
              <a:t>22002170110069</a:t>
            </a:r>
            <a:endParaRPr lang="en-US" sz="2000" dirty="0">
              <a:solidFill>
                <a:srgbClr val="0A1931"/>
              </a:solidFill>
            </a:endParaRPr>
          </a:p>
          <a:p>
            <a:r>
              <a:rPr lang="en-US" sz="2800" dirty="0">
                <a:solidFill>
                  <a:srgbClr val="0A1931"/>
                </a:solidFill>
              </a:rPr>
              <a:t>3A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AC3270-0837-51BC-0A73-1080C82CBFF2}"/>
              </a:ext>
            </a:extLst>
          </p:cNvPr>
          <p:cNvSpPr txBox="1"/>
          <p:nvPr/>
        </p:nvSpPr>
        <p:spPr>
          <a:xfrm>
            <a:off x="9599049" y="3167946"/>
            <a:ext cx="19980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A1931"/>
                </a:solidFill>
              </a:rPr>
              <a:t>70</a:t>
            </a:r>
          </a:p>
          <a:p>
            <a:r>
              <a:rPr lang="en-US" sz="3200" dirty="0">
                <a:solidFill>
                  <a:srgbClr val="0A1931"/>
                </a:solidFill>
              </a:rPr>
              <a:t>Prince mall</a:t>
            </a:r>
          </a:p>
          <a:p>
            <a:r>
              <a:rPr lang="en-US" sz="2000" b="0" i="0" u="none" strike="noStrike" dirty="0">
                <a:solidFill>
                  <a:srgbClr val="0A1931"/>
                </a:solidFill>
                <a:effectLst/>
              </a:rPr>
              <a:t>22002170110069</a:t>
            </a:r>
            <a:endParaRPr lang="en-US" sz="2000" dirty="0">
              <a:solidFill>
                <a:srgbClr val="0A1931"/>
              </a:solidFill>
            </a:endParaRPr>
          </a:p>
          <a:p>
            <a:r>
              <a:rPr lang="en-US" sz="2800" dirty="0">
                <a:solidFill>
                  <a:srgbClr val="0A1931"/>
                </a:solidFill>
              </a:rPr>
              <a:t>3A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549AB06-5A30-9614-9C05-56CE3743A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936" y="-1692491"/>
            <a:ext cx="8226950" cy="965546"/>
          </a:xfrm>
        </p:spPr>
        <p:txBody>
          <a:bodyPr/>
          <a:lstStyle/>
          <a:p>
            <a:r>
              <a:rPr lang="en-US" b="1" dirty="0"/>
              <a:t>Online shopping system</a:t>
            </a:r>
            <a:endParaRPr lang="en-IN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3AAD5-A41A-6AFE-1BEE-DBF3C9A9769B}"/>
              </a:ext>
            </a:extLst>
          </p:cNvPr>
          <p:cNvSpPr/>
          <p:nvPr/>
        </p:nvSpPr>
        <p:spPr>
          <a:xfrm>
            <a:off x="2076638" y="-622161"/>
            <a:ext cx="7442200" cy="457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AE2C658-F5A1-2146-F1AE-6472596CDC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048469" y="1324384"/>
              <a:ext cx="5835363" cy="28763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835363" cy="2876322"/>
                    </a:xfrm>
                    <a:prstGeom prst="rect">
                      <a:avLst/>
                    </a:prstGeom>
                  </am3d:spPr>
                  <am3d:camera>
                    <am3d:pos x="0" y="0" z="540444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687" d="1000000"/>
                    <am3d:preTrans dx="4055467" dy="-585837" dz="-1141194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3600000" az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7010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AE2C658-F5A1-2146-F1AE-6472596CDC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48469" y="1324384"/>
                <a:ext cx="5835363" cy="2876322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9E8923C-2C15-7A24-E2AE-B8D8DF87D3A3}"/>
              </a:ext>
            </a:extLst>
          </p:cNvPr>
          <p:cNvSpPr txBox="1"/>
          <p:nvPr/>
        </p:nvSpPr>
        <p:spPr>
          <a:xfrm>
            <a:off x="2943113" y="3167946"/>
            <a:ext cx="199801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A1931"/>
                </a:solidFill>
                <a:latin typeface="Franklin Gothic Demi Cond" panose="020B0706030402020204" pitchFamily="34" charset="0"/>
              </a:rPr>
              <a:t>64</a:t>
            </a:r>
          </a:p>
          <a:p>
            <a:r>
              <a:rPr lang="en-US" sz="3200" dirty="0">
                <a:solidFill>
                  <a:srgbClr val="0A1931"/>
                </a:solidFill>
                <a:latin typeface="Franklin Gothic Demi Cond" panose="020B0706030402020204" pitchFamily="34" charset="0"/>
              </a:rPr>
              <a:t>Patel </a:t>
            </a:r>
          </a:p>
          <a:p>
            <a:r>
              <a:rPr lang="en-US" sz="3200" dirty="0">
                <a:solidFill>
                  <a:srgbClr val="0A1931"/>
                </a:solidFill>
                <a:latin typeface="Franklin Gothic Demi Cond" panose="020B0706030402020204" pitchFamily="34" charset="0"/>
              </a:rPr>
              <a:t>Rudra</a:t>
            </a:r>
          </a:p>
          <a:p>
            <a:r>
              <a:rPr lang="en-US" sz="2000" b="0" i="0" u="none" strike="noStrike" dirty="0">
                <a:solidFill>
                  <a:srgbClr val="0A1931"/>
                </a:solidFill>
                <a:effectLst/>
                <a:latin typeface="Franklin Gothic Demi Cond" panose="020B0706030402020204" pitchFamily="34" charset="0"/>
              </a:rPr>
              <a:t>220021702100</a:t>
            </a:r>
            <a:r>
              <a:rPr lang="en-US" sz="2000" dirty="0">
                <a:solidFill>
                  <a:srgbClr val="0A1931"/>
                </a:solidFill>
                <a:latin typeface="Franklin Gothic Demi Cond" panose="020B0706030402020204" pitchFamily="34" charset="0"/>
              </a:rPr>
              <a:t>8</a:t>
            </a:r>
            <a:r>
              <a:rPr lang="en-US" sz="2000" b="0" i="0" u="none" strike="noStrike" dirty="0">
                <a:solidFill>
                  <a:srgbClr val="0A1931"/>
                </a:solidFill>
                <a:effectLst/>
                <a:latin typeface="Franklin Gothic Demi Cond" panose="020B0706030402020204" pitchFamily="34" charset="0"/>
              </a:rPr>
              <a:t>8</a:t>
            </a:r>
            <a:endParaRPr lang="en-US" sz="2000" dirty="0">
              <a:solidFill>
                <a:srgbClr val="0A1931"/>
              </a:solidFill>
              <a:latin typeface="Franklin Gothic Demi Cond" panose="020B0706030402020204" pitchFamily="34" charset="0"/>
            </a:endParaRPr>
          </a:p>
          <a:p>
            <a:r>
              <a:rPr lang="en-US" sz="2800" dirty="0">
                <a:solidFill>
                  <a:srgbClr val="0A1931"/>
                </a:solidFill>
                <a:latin typeface="Franklin Gothic Demi Cond" panose="020B0706030402020204" pitchFamily="34" charset="0"/>
              </a:rPr>
              <a:t>D3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113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11011A-E3ED-DF67-6F8B-BE5328D9ABFE}"/>
              </a:ext>
            </a:extLst>
          </p:cNvPr>
          <p:cNvSpPr/>
          <p:nvPr/>
        </p:nvSpPr>
        <p:spPr>
          <a:xfrm>
            <a:off x="-287661" y="2516589"/>
            <a:ext cx="12896850" cy="5046984"/>
          </a:xfrm>
          <a:prstGeom prst="rect">
            <a:avLst/>
          </a:prstGeom>
          <a:solidFill>
            <a:srgbClr val="0A193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333962-2CCE-B2BA-7CC6-EEB5C4C00E85}"/>
              </a:ext>
            </a:extLst>
          </p:cNvPr>
          <p:cNvSpPr/>
          <p:nvPr/>
        </p:nvSpPr>
        <p:spPr>
          <a:xfrm>
            <a:off x="2887954" y="2906320"/>
            <a:ext cx="2108329" cy="3696235"/>
          </a:xfrm>
          <a:prstGeom prst="roundRect">
            <a:avLst>
              <a:gd name="adj" fmla="val 1062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9A5C64-1EFD-0B3F-12A7-3EAC969A0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22" y="303832"/>
            <a:ext cx="741512" cy="776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9DB1A-7DB1-E89D-D9EF-6C4ADED7D2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9909134" y="367164"/>
            <a:ext cx="1687927" cy="323314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F2D0F4DE-C6CD-CB72-0973-AB894144AF32}"/>
              </a:ext>
            </a:extLst>
          </p:cNvPr>
          <p:cNvSpPr txBox="1">
            <a:spLocks/>
          </p:cNvSpPr>
          <p:nvPr/>
        </p:nvSpPr>
        <p:spPr>
          <a:xfrm>
            <a:off x="1682184" y="1058564"/>
            <a:ext cx="8226950" cy="9655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49415"/>
                </a:solidFill>
                <a:latin typeface="Berlin Sans FB Demi" panose="020E0802020502020306" pitchFamily="34" charset="0"/>
                <a:cs typeface="Mongolian Baiti" panose="03000500000000000000" pitchFamily="66" charset="0"/>
              </a:rPr>
              <a:t>TEAM</a:t>
            </a:r>
            <a:endParaRPr lang="en-IN" dirty="0">
              <a:solidFill>
                <a:srgbClr val="F49415"/>
              </a:solidFill>
              <a:latin typeface="Berlin Sans FB Demi" panose="020E0802020502020306" pitchFamily="34" charset="0"/>
              <a:cs typeface="Mongolian Baiti" panose="03000500000000000000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A62D2D-17CE-221F-7916-6C6409023F31}"/>
              </a:ext>
            </a:extLst>
          </p:cNvPr>
          <p:cNvSpPr/>
          <p:nvPr/>
        </p:nvSpPr>
        <p:spPr>
          <a:xfrm>
            <a:off x="4646859" y="2031898"/>
            <a:ext cx="2371314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239C9A-C6A6-BC46-7F54-54AA06606FF8}"/>
              </a:ext>
            </a:extLst>
          </p:cNvPr>
          <p:cNvSpPr txBox="1"/>
          <p:nvPr/>
        </p:nvSpPr>
        <p:spPr>
          <a:xfrm>
            <a:off x="2943113" y="3167946"/>
            <a:ext cx="199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rgbClr val="0A1931"/>
                </a:solidFill>
                <a:latin typeface="Franklin Gothic Demi Cond" panose="020B0706030402020204" pitchFamily="34" charset="0"/>
              </a:rPr>
              <a:t>B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C1EF3-5D4F-1287-F29D-8294F76F8628}"/>
              </a:ext>
            </a:extLst>
          </p:cNvPr>
          <p:cNvSpPr txBox="1"/>
          <p:nvPr/>
        </p:nvSpPr>
        <p:spPr>
          <a:xfrm>
            <a:off x="7380405" y="3167946"/>
            <a:ext cx="19980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A1931"/>
                </a:solidFill>
              </a:rPr>
              <a:t>70</a:t>
            </a:r>
          </a:p>
          <a:p>
            <a:r>
              <a:rPr lang="en-US" sz="3200" dirty="0">
                <a:solidFill>
                  <a:srgbClr val="0A1931"/>
                </a:solidFill>
              </a:rPr>
              <a:t>Prince mall</a:t>
            </a:r>
          </a:p>
          <a:p>
            <a:r>
              <a:rPr lang="en-US" sz="2000" b="0" i="0" u="none" strike="noStrike" dirty="0">
                <a:solidFill>
                  <a:srgbClr val="0A1931"/>
                </a:solidFill>
                <a:effectLst/>
              </a:rPr>
              <a:t>22002170110069</a:t>
            </a:r>
            <a:endParaRPr lang="en-US" sz="2000" dirty="0">
              <a:solidFill>
                <a:srgbClr val="0A1931"/>
              </a:solidFill>
            </a:endParaRPr>
          </a:p>
          <a:p>
            <a:r>
              <a:rPr lang="en-US" sz="2800" dirty="0">
                <a:solidFill>
                  <a:srgbClr val="0A1931"/>
                </a:solidFill>
              </a:rPr>
              <a:t>3A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AC3270-0837-51BC-0A73-1080C82CBFF2}"/>
              </a:ext>
            </a:extLst>
          </p:cNvPr>
          <p:cNvSpPr txBox="1"/>
          <p:nvPr/>
        </p:nvSpPr>
        <p:spPr>
          <a:xfrm>
            <a:off x="9599049" y="3167946"/>
            <a:ext cx="19980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A1931"/>
                </a:solidFill>
              </a:rPr>
              <a:t>70</a:t>
            </a:r>
          </a:p>
          <a:p>
            <a:r>
              <a:rPr lang="en-US" sz="3200" dirty="0">
                <a:solidFill>
                  <a:srgbClr val="0A1931"/>
                </a:solidFill>
              </a:rPr>
              <a:t>Prince mall</a:t>
            </a:r>
          </a:p>
          <a:p>
            <a:r>
              <a:rPr lang="en-US" sz="2000" b="0" i="0" u="none" strike="noStrike" dirty="0">
                <a:solidFill>
                  <a:srgbClr val="0A1931"/>
                </a:solidFill>
                <a:effectLst/>
              </a:rPr>
              <a:t>22002170110069</a:t>
            </a:r>
            <a:endParaRPr lang="en-US" sz="2000" dirty="0">
              <a:solidFill>
                <a:srgbClr val="0A1931"/>
              </a:solidFill>
            </a:endParaRPr>
          </a:p>
          <a:p>
            <a:r>
              <a:rPr lang="en-US" sz="2800" dirty="0">
                <a:solidFill>
                  <a:srgbClr val="0A1931"/>
                </a:solidFill>
              </a:rPr>
              <a:t>3A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CC28D-6040-B263-576F-255610CC01A8}"/>
              </a:ext>
            </a:extLst>
          </p:cNvPr>
          <p:cNvSpPr txBox="1"/>
          <p:nvPr/>
        </p:nvSpPr>
        <p:spPr>
          <a:xfrm>
            <a:off x="724467" y="3167946"/>
            <a:ext cx="199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A09AD-1365-F94A-F519-BB1AAE69FAF6}"/>
              </a:ext>
            </a:extLst>
          </p:cNvPr>
          <p:cNvSpPr txBox="1"/>
          <p:nvPr/>
        </p:nvSpPr>
        <p:spPr>
          <a:xfrm>
            <a:off x="5161761" y="3167946"/>
            <a:ext cx="199801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A1931"/>
                </a:solidFill>
                <a:latin typeface="Franklin Gothic Demi Cond" panose="020B0706030402020204" pitchFamily="34" charset="0"/>
              </a:rPr>
              <a:t>66</a:t>
            </a:r>
          </a:p>
          <a:p>
            <a:r>
              <a:rPr lang="en-US" sz="3200" dirty="0">
                <a:solidFill>
                  <a:srgbClr val="0A1931"/>
                </a:solidFill>
                <a:latin typeface="Franklin Gothic Demi Cond" panose="020B0706030402020204" pitchFamily="34" charset="0"/>
              </a:rPr>
              <a:t>Patel </a:t>
            </a:r>
          </a:p>
          <a:p>
            <a:r>
              <a:rPr lang="en-US" sz="3200" dirty="0">
                <a:solidFill>
                  <a:srgbClr val="0A1931"/>
                </a:solidFill>
                <a:latin typeface="Franklin Gothic Demi Cond" panose="020B0706030402020204" pitchFamily="34" charset="0"/>
              </a:rPr>
              <a:t>Meet</a:t>
            </a:r>
          </a:p>
          <a:p>
            <a:r>
              <a:rPr lang="en-US" sz="2000" b="0" i="0" u="none" strike="noStrike" dirty="0">
                <a:solidFill>
                  <a:srgbClr val="0A1931"/>
                </a:solidFill>
                <a:effectLst/>
                <a:latin typeface="Franklin Gothic Demi Cond" panose="020B0706030402020204" pitchFamily="34" charset="0"/>
              </a:rPr>
              <a:t>22002170210078</a:t>
            </a:r>
            <a:endParaRPr lang="en-US" sz="2000" dirty="0">
              <a:solidFill>
                <a:srgbClr val="0A1931"/>
              </a:solidFill>
              <a:latin typeface="Franklin Gothic Demi Cond" panose="020B0706030402020204" pitchFamily="34" charset="0"/>
            </a:endParaRPr>
          </a:p>
          <a:p>
            <a:r>
              <a:rPr lang="en-US" sz="2800" dirty="0">
                <a:solidFill>
                  <a:srgbClr val="0A1931"/>
                </a:solidFill>
                <a:latin typeface="Franklin Gothic Demi Cond" panose="020B0706030402020204" pitchFamily="34" charset="0"/>
              </a:rPr>
              <a:t>D3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48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11011A-E3ED-DF67-6F8B-BE5328D9ABFE}"/>
              </a:ext>
            </a:extLst>
          </p:cNvPr>
          <p:cNvSpPr/>
          <p:nvPr/>
        </p:nvSpPr>
        <p:spPr>
          <a:xfrm>
            <a:off x="-287661" y="2516589"/>
            <a:ext cx="12896850" cy="5046984"/>
          </a:xfrm>
          <a:prstGeom prst="rect">
            <a:avLst/>
          </a:prstGeom>
          <a:solidFill>
            <a:srgbClr val="0A193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333962-2CCE-B2BA-7CC6-EEB5C4C00E85}"/>
              </a:ext>
            </a:extLst>
          </p:cNvPr>
          <p:cNvSpPr/>
          <p:nvPr/>
        </p:nvSpPr>
        <p:spPr>
          <a:xfrm>
            <a:off x="5106599" y="2906320"/>
            <a:ext cx="2108329" cy="3696235"/>
          </a:xfrm>
          <a:prstGeom prst="roundRect">
            <a:avLst>
              <a:gd name="adj" fmla="val 1062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9A5C64-1EFD-0B3F-12A7-3EAC969A0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22" y="303832"/>
            <a:ext cx="741512" cy="776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9DB1A-7DB1-E89D-D9EF-6C4ADED7D2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9909134" y="367164"/>
            <a:ext cx="1687927" cy="323314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F2D0F4DE-C6CD-CB72-0973-AB894144AF32}"/>
              </a:ext>
            </a:extLst>
          </p:cNvPr>
          <p:cNvSpPr txBox="1">
            <a:spLocks/>
          </p:cNvSpPr>
          <p:nvPr/>
        </p:nvSpPr>
        <p:spPr>
          <a:xfrm>
            <a:off x="1682184" y="1058564"/>
            <a:ext cx="8226950" cy="9655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49415"/>
                </a:solidFill>
                <a:latin typeface="Berlin Sans FB Demi" panose="020E0802020502020306" pitchFamily="34" charset="0"/>
                <a:cs typeface="Mongolian Baiti" panose="03000500000000000000" pitchFamily="66" charset="0"/>
              </a:rPr>
              <a:t>TEAM</a:t>
            </a:r>
            <a:endParaRPr lang="en-IN" dirty="0">
              <a:solidFill>
                <a:srgbClr val="F49415"/>
              </a:solidFill>
              <a:latin typeface="Berlin Sans FB Demi" panose="020E0802020502020306" pitchFamily="34" charset="0"/>
              <a:cs typeface="Mongolian Baiti" panose="03000500000000000000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A62D2D-17CE-221F-7916-6C6409023F31}"/>
              </a:ext>
            </a:extLst>
          </p:cNvPr>
          <p:cNvSpPr/>
          <p:nvPr/>
        </p:nvSpPr>
        <p:spPr>
          <a:xfrm>
            <a:off x="4646859" y="2031898"/>
            <a:ext cx="2371314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AC3270-0837-51BC-0A73-1080C82CBFF2}"/>
              </a:ext>
            </a:extLst>
          </p:cNvPr>
          <p:cNvSpPr txBox="1"/>
          <p:nvPr/>
        </p:nvSpPr>
        <p:spPr>
          <a:xfrm>
            <a:off x="9599049" y="3167946"/>
            <a:ext cx="19980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A1931"/>
                </a:solidFill>
              </a:rPr>
              <a:t>70</a:t>
            </a:r>
          </a:p>
          <a:p>
            <a:r>
              <a:rPr lang="en-US" sz="3200" dirty="0">
                <a:solidFill>
                  <a:srgbClr val="0A1931"/>
                </a:solidFill>
              </a:rPr>
              <a:t>Prince mall</a:t>
            </a:r>
          </a:p>
          <a:p>
            <a:r>
              <a:rPr lang="en-US" sz="2000" b="0" i="0" u="none" strike="noStrike" dirty="0">
                <a:solidFill>
                  <a:srgbClr val="0A1931"/>
                </a:solidFill>
                <a:effectLst/>
              </a:rPr>
              <a:t>22002170110069</a:t>
            </a:r>
            <a:endParaRPr lang="en-US" sz="2000" dirty="0">
              <a:solidFill>
                <a:srgbClr val="0A1931"/>
              </a:solidFill>
            </a:endParaRPr>
          </a:p>
          <a:p>
            <a:r>
              <a:rPr lang="en-US" sz="2800" dirty="0">
                <a:solidFill>
                  <a:srgbClr val="0A1931"/>
                </a:solidFill>
              </a:rPr>
              <a:t>3A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25D3C-B811-7853-E488-2DFD3157E79C}"/>
              </a:ext>
            </a:extLst>
          </p:cNvPr>
          <p:cNvSpPr txBox="1"/>
          <p:nvPr/>
        </p:nvSpPr>
        <p:spPr>
          <a:xfrm>
            <a:off x="724467" y="3167946"/>
            <a:ext cx="199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6AE2A-161C-09F7-E051-FD20BDB0C9D4}"/>
              </a:ext>
            </a:extLst>
          </p:cNvPr>
          <p:cNvSpPr txBox="1"/>
          <p:nvPr/>
        </p:nvSpPr>
        <p:spPr>
          <a:xfrm>
            <a:off x="5161761" y="3167946"/>
            <a:ext cx="199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0A1931"/>
                </a:solidFill>
                <a:latin typeface="Franklin Gothic Demi Cond" panose="020B0706030402020204" pitchFamily="34" charset="0"/>
              </a:rPr>
              <a:t>C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448E0-84A0-3C32-9AD7-B76759D18A3E}"/>
              </a:ext>
            </a:extLst>
          </p:cNvPr>
          <p:cNvSpPr txBox="1"/>
          <p:nvPr/>
        </p:nvSpPr>
        <p:spPr>
          <a:xfrm>
            <a:off x="2943113" y="3167946"/>
            <a:ext cx="199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0A75E7-A824-713F-90B0-9FC4A94D91B3}"/>
              </a:ext>
            </a:extLst>
          </p:cNvPr>
          <p:cNvSpPr txBox="1"/>
          <p:nvPr/>
        </p:nvSpPr>
        <p:spPr>
          <a:xfrm>
            <a:off x="7380405" y="3167946"/>
            <a:ext cx="199801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A1931"/>
                </a:solidFill>
                <a:latin typeface="Franklin Gothic Demi Cond" panose="020B0706030402020204" pitchFamily="34" charset="0"/>
              </a:rPr>
              <a:t>70</a:t>
            </a:r>
          </a:p>
          <a:p>
            <a:r>
              <a:rPr lang="en-US" sz="3200" dirty="0">
                <a:solidFill>
                  <a:srgbClr val="0A1931"/>
                </a:solidFill>
                <a:latin typeface="Franklin Gothic Demi Cond" panose="020B0706030402020204" pitchFamily="34" charset="0"/>
              </a:rPr>
              <a:t>Mall</a:t>
            </a:r>
          </a:p>
          <a:p>
            <a:r>
              <a:rPr lang="en-US" sz="3200" dirty="0">
                <a:solidFill>
                  <a:srgbClr val="0A1931"/>
                </a:solidFill>
                <a:latin typeface="Franklin Gothic Demi Cond" panose="020B0706030402020204" pitchFamily="34" charset="0"/>
              </a:rPr>
              <a:t>Prince</a:t>
            </a:r>
          </a:p>
          <a:p>
            <a:r>
              <a:rPr lang="en-US" sz="2000" b="0" i="0" u="none" strike="noStrike" dirty="0">
                <a:solidFill>
                  <a:srgbClr val="0A1931"/>
                </a:solidFill>
                <a:effectLst/>
                <a:latin typeface="Franklin Gothic Demi Cond" panose="020B0706030402020204" pitchFamily="34" charset="0"/>
              </a:rPr>
              <a:t>22002170110069</a:t>
            </a:r>
            <a:endParaRPr lang="en-US" sz="2000" dirty="0">
              <a:solidFill>
                <a:srgbClr val="0A1931"/>
              </a:solidFill>
              <a:latin typeface="Franklin Gothic Demi Cond" panose="020B0706030402020204" pitchFamily="34" charset="0"/>
            </a:endParaRPr>
          </a:p>
          <a:p>
            <a:r>
              <a:rPr lang="en-US" sz="2800" dirty="0">
                <a:solidFill>
                  <a:srgbClr val="0A1931"/>
                </a:solidFill>
                <a:latin typeface="Franklin Gothic Demi Cond" panose="020B0706030402020204" pitchFamily="34" charset="0"/>
              </a:rPr>
              <a:t>D3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53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11011A-E3ED-DF67-6F8B-BE5328D9ABFE}"/>
              </a:ext>
            </a:extLst>
          </p:cNvPr>
          <p:cNvSpPr/>
          <p:nvPr/>
        </p:nvSpPr>
        <p:spPr>
          <a:xfrm>
            <a:off x="-287661" y="2516589"/>
            <a:ext cx="12896850" cy="5046984"/>
          </a:xfrm>
          <a:prstGeom prst="rect">
            <a:avLst/>
          </a:prstGeom>
          <a:solidFill>
            <a:srgbClr val="0A193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333962-2CCE-B2BA-7CC6-EEB5C4C00E85}"/>
              </a:ext>
            </a:extLst>
          </p:cNvPr>
          <p:cNvSpPr/>
          <p:nvPr/>
        </p:nvSpPr>
        <p:spPr>
          <a:xfrm>
            <a:off x="7270088" y="2906320"/>
            <a:ext cx="2108329" cy="3696235"/>
          </a:xfrm>
          <a:prstGeom prst="roundRect">
            <a:avLst>
              <a:gd name="adj" fmla="val 1062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9A5C64-1EFD-0B3F-12A7-3EAC969A0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22" y="303832"/>
            <a:ext cx="741512" cy="776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9DB1A-7DB1-E89D-D9EF-6C4ADED7D2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9909134" y="367164"/>
            <a:ext cx="1687927" cy="323314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F2D0F4DE-C6CD-CB72-0973-AB894144AF32}"/>
              </a:ext>
            </a:extLst>
          </p:cNvPr>
          <p:cNvSpPr txBox="1">
            <a:spLocks/>
          </p:cNvSpPr>
          <p:nvPr/>
        </p:nvSpPr>
        <p:spPr>
          <a:xfrm>
            <a:off x="1682184" y="1058564"/>
            <a:ext cx="8226950" cy="9655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49415"/>
                </a:solidFill>
                <a:latin typeface="Berlin Sans FB Demi" panose="020E0802020502020306" pitchFamily="34" charset="0"/>
                <a:cs typeface="Mongolian Baiti" panose="03000500000000000000" pitchFamily="66" charset="0"/>
              </a:rPr>
              <a:t>TEAM</a:t>
            </a:r>
            <a:endParaRPr lang="en-IN" dirty="0">
              <a:solidFill>
                <a:srgbClr val="F49415"/>
              </a:solidFill>
              <a:latin typeface="Berlin Sans FB Demi" panose="020E0802020502020306" pitchFamily="34" charset="0"/>
              <a:cs typeface="Mongolian Baiti" panose="03000500000000000000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A62D2D-17CE-221F-7916-6C6409023F31}"/>
              </a:ext>
            </a:extLst>
          </p:cNvPr>
          <p:cNvSpPr/>
          <p:nvPr/>
        </p:nvSpPr>
        <p:spPr>
          <a:xfrm>
            <a:off x="4646859" y="2031898"/>
            <a:ext cx="2371314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D6553-85F3-95E9-B2C8-64A369045642}"/>
              </a:ext>
            </a:extLst>
          </p:cNvPr>
          <p:cNvSpPr txBox="1"/>
          <p:nvPr/>
        </p:nvSpPr>
        <p:spPr>
          <a:xfrm>
            <a:off x="724467" y="3167946"/>
            <a:ext cx="199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0CD229-0056-33B8-CFA3-1DBC180CB28E}"/>
              </a:ext>
            </a:extLst>
          </p:cNvPr>
          <p:cNvSpPr txBox="1"/>
          <p:nvPr/>
        </p:nvSpPr>
        <p:spPr>
          <a:xfrm>
            <a:off x="2943113" y="3167946"/>
            <a:ext cx="199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33934D-4F82-B9D9-6E96-88091872BCE6}"/>
              </a:ext>
            </a:extLst>
          </p:cNvPr>
          <p:cNvSpPr txBox="1"/>
          <p:nvPr/>
        </p:nvSpPr>
        <p:spPr>
          <a:xfrm>
            <a:off x="5161761" y="3167946"/>
            <a:ext cx="199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4418A8-3163-BC4E-9B64-09E9F3789D8B}"/>
              </a:ext>
            </a:extLst>
          </p:cNvPr>
          <p:cNvSpPr txBox="1"/>
          <p:nvPr/>
        </p:nvSpPr>
        <p:spPr>
          <a:xfrm>
            <a:off x="9599049" y="3167946"/>
            <a:ext cx="199801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A1931"/>
                </a:solidFill>
                <a:latin typeface="Franklin Gothic Demi Cond" panose="020B0706030402020204" pitchFamily="34" charset="0"/>
              </a:rPr>
              <a:t>86</a:t>
            </a:r>
          </a:p>
          <a:p>
            <a:r>
              <a:rPr lang="en-US" sz="3200" dirty="0">
                <a:solidFill>
                  <a:srgbClr val="0A1931"/>
                </a:solidFill>
                <a:latin typeface="Franklin Gothic Demi Cond" panose="020B0706030402020204" pitchFamily="34" charset="0"/>
              </a:rPr>
              <a:t>Chauhan</a:t>
            </a:r>
          </a:p>
          <a:p>
            <a:r>
              <a:rPr lang="en-US" sz="3200" dirty="0">
                <a:solidFill>
                  <a:srgbClr val="0A1931"/>
                </a:solidFill>
                <a:latin typeface="Franklin Gothic Demi Cond" panose="020B0706030402020204" pitchFamily="34" charset="0"/>
              </a:rPr>
              <a:t>Ajay</a:t>
            </a:r>
          </a:p>
          <a:p>
            <a:r>
              <a:rPr lang="en-US" sz="2000" b="0" i="0" u="none" strike="noStrike" dirty="0">
                <a:solidFill>
                  <a:srgbClr val="0A1931"/>
                </a:solidFill>
                <a:effectLst/>
                <a:latin typeface="Franklin Gothic Demi Cond" panose="020B0706030402020204" pitchFamily="34" charset="0"/>
              </a:rPr>
              <a:t>22002170210008</a:t>
            </a:r>
            <a:endParaRPr lang="en-US" sz="2000" dirty="0">
              <a:solidFill>
                <a:srgbClr val="0A1931"/>
              </a:solidFill>
              <a:latin typeface="Franklin Gothic Demi Cond" panose="020B0706030402020204" pitchFamily="34" charset="0"/>
            </a:endParaRPr>
          </a:p>
          <a:p>
            <a:r>
              <a:rPr lang="en-US" sz="2800" dirty="0">
                <a:solidFill>
                  <a:srgbClr val="0A1931"/>
                </a:solidFill>
                <a:latin typeface="Franklin Gothic Demi Cond" panose="020B0706030402020204" pitchFamily="34" charset="0"/>
              </a:rPr>
              <a:t>D3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9843F-7395-1E4D-9DDC-79C3AFC7FBB0}"/>
              </a:ext>
            </a:extLst>
          </p:cNvPr>
          <p:cNvSpPr txBox="1"/>
          <p:nvPr/>
        </p:nvSpPr>
        <p:spPr>
          <a:xfrm>
            <a:off x="7380405" y="3167946"/>
            <a:ext cx="199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0A1931"/>
                </a:solidFill>
                <a:latin typeface="Franklin Gothic Demi Cond" panose="020B0706030402020204" pitchFamily="34" charset="0"/>
              </a:rPr>
              <a:t>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848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11011A-E3ED-DF67-6F8B-BE5328D9ABFE}"/>
              </a:ext>
            </a:extLst>
          </p:cNvPr>
          <p:cNvSpPr/>
          <p:nvPr/>
        </p:nvSpPr>
        <p:spPr>
          <a:xfrm>
            <a:off x="-287661" y="2516589"/>
            <a:ext cx="12896850" cy="5046984"/>
          </a:xfrm>
          <a:prstGeom prst="rect">
            <a:avLst/>
          </a:prstGeom>
          <a:solidFill>
            <a:srgbClr val="0A193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333962-2CCE-B2BA-7CC6-EEB5C4C00E85}"/>
              </a:ext>
            </a:extLst>
          </p:cNvPr>
          <p:cNvSpPr/>
          <p:nvPr/>
        </p:nvSpPr>
        <p:spPr>
          <a:xfrm>
            <a:off x="9599049" y="2906320"/>
            <a:ext cx="2108329" cy="3696235"/>
          </a:xfrm>
          <a:prstGeom prst="roundRect">
            <a:avLst>
              <a:gd name="adj" fmla="val 1062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9A5C64-1EFD-0B3F-12A7-3EAC969A0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22" y="303832"/>
            <a:ext cx="741512" cy="776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9DB1A-7DB1-E89D-D9EF-6C4ADED7D2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9909134" y="367164"/>
            <a:ext cx="1687927" cy="323314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F2D0F4DE-C6CD-CB72-0973-AB894144AF32}"/>
              </a:ext>
            </a:extLst>
          </p:cNvPr>
          <p:cNvSpPr txBox="1">
            <a:spLocks/>
          </p:cNvSpPr>
          <p:nvPr/>
        </p:nvSpPr>
        <p:spPr>
          <a:xfrm>
            <a:off x="1682184" y="1058564"/>
            <a:ext cx="8226950" cy="9655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49415"/>
                </a:solidFill>
                <a:latin typeface="Berlin Sans FB Demi" panose="020E0802020502020306" pitchFamily="34" charset="0"/>
                <a:cs typeface="Mongolian Baiti" panose="03000500000000000000" pitchFamily="66" charset="0"/>
              </a:rPr>
              <a:t>TEAM</a:t>
            </a:r>
            <a:endParaRPr lang="en-IN" dirty="0">
              <a:solidFill>
                <a:srgbClr val="F49415"/>
              </a:solidFill>
              <a:latin typeface="Berlin Sans FB Demi" panose="020E0802020502020306" pitchFamily="34" charset="0"/>
              <a:cs typeface="Mongolian Baiti" panose="03000500000000000000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A62D2D-17CE-221F-7916-6C6409023F31}"/>
              </a:ext>
            </a:extLst>
          </p:cNvPr>
          <p:cNvSpPr/>
          <p:nvPr/>
        </p:nvSpPr>
        <p:spPr>
          <a:xfrm>
            <a:off x="4646859" y="2031898"/>
            <a:ext cx="2371314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C1EF3-5D4F-1287-F29D-8294F76F8628}"/>
              </a:ext>
            </a:extLst>
          </p:cNvPr>
          <p:cNvSpPr txBox="1"/>
          <p:nvPr/>
        </p:nvSpPr>
        <p:spPr>
          <a:xfrm>
            <a:off x="7380405" y="3167946"/>
            <a:ext cx="199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AC3270-0837-51BC-0A73-1080C82CBFF2}"/>
              </a:ext>
            </a:extLst>
          </p:cNvPr>
          <p:cNvSpPr txBox="1"/>
          <p:nvPr/>
        </p:nvSpPr>
        <p:spPr>
          <a:xfrm>
            <a:off x="9599049" y="3167946"/>
            <a:ext cx="199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0A1931"/>
                </a:solidFill>
                <a:latin typeface="Franklin Gothic Demi Cond" panose="020B0706030402020204" pitchFamily="34" charset="0"/>
              </a:rPr>
              <a:t>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BF8B3-D1F2-9EE8-FEB5-5E2065F4B21F}"/>
              </a:ext>
            </a:extLst>
          </p:cNvPr>
          <p:cNvSpPr txBox="1"/>
          <p:nvPr/>
        </p:nvSpPr>
        <p:spPr>
          <a:xfrm>
            <a:off x="724467" y="3167946"/>
            <a:ext cx="199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8D35C9-8027-3E8D-0C05-A0761D3F5B33}"/>
              </a:ext>
            </a:extLst>
          </p:cNvPr>
          <p:cNvSpPr txBox="1"/>
          <p:nvPr/>
        </p:nvSpPr>
        <p:spPr>
          <a:xfrm>
            <a:off x="2943113" y="3167946"/>
            <a:ext cx="199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6C6B2-3256-B37E-2377-7FECA13B1FD1}"/>
              </a:ext>
            </a:extLst>
          </p:cNvPr>
          <p:cNvSpPr txBox="1"/>
          <p:nvPr/>
        </p:nvSpPr>
        <p:spPr>
          <a:xfrm>
            <a:off x="5161761" y="3167946"/>
            <a:ext cx="199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7B53CCFD-D952-028F-6C17-32AAF82916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048469" y="1324384"/>
              <a:ext cx="5835363" cy="28763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835363" cy="2876322"/>
                    </a:xfrm>
                    <a:prstGeom prst="rect">
                      <a:avLst/>
                    </a:prstGeom>
                  </am3d:spPr>
                  <am3d:camera>
                    <am3d:pos x="0" y="0" z="540444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687" d="1000000"/>
                    <am3d:preTrans dx="4055467" dy="-585837" dz="-1141194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3600000" az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7010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7B53CCFD-D952-028F-6C17-32AAF82916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48469" y="1324384"/>
                <a:ext cx="5835363" cy="287632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6" descr="Dice Dicedreams Sticker - Dice Dicedreams Dicedream Stickers">
            <a:extLst>
              <a:ext uri="{FF2B5EF4-FFF2-40B4-BE49-F238E27FC236}">
                <a16:creationId xmlns:a16="http://schemas.microsoft.com/office/drawing/2014/main" id="{9193F52D-4A91-2B13-C5C4-8AE547AC3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4746" y="2539713"/>
            <a:ext cx="4621021" cy="500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709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11011A-E3ED-DF67-6F8B-BE5328D9ABFE}"/>
              </a:ext>
            </a:extLst>
          </p:cNvPr>
          <p:cNvSpPr/>
          <p:nvPr/>
        </p:nvSpPr>
        <p:spPr>
          <a:xfrm>
            <a:off x="4369109" y="-227190"/>
            <a:ext cx="8461988" cy="7409181"/>
          </a:xfrm>
          <a:prstGeom prst="rect">
            <a:avLst/>
          </a:prstGeom>
          <a:solidFill>
            <a:srgbClr val="0A193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9CC6B3-2B49-8BEA-CCED-A9C5CB282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5091" y="730786"/>
            <a:ext cx="8226950" cy="965546"/>
          </a:xfrm>
        </p:spPr>
        <p:txBody>
          <a:bodyPr/>
          <a:lstStyle/>
          <a:p>
            <a:r>
              <a:rPr lang="en-US" dirty="0">
                <a:solidFill>
                  <a:srgbClr val="F49415"/>
                </a:solidFill>
                <a:latin typeface="Berlin Sans FB Demi" panose="020E0802020502020306" pitchFamily="34" charset="0"/>
                <a:cs typeface="Mongolian Baiti" panose="03000500000000000000" pitchFamily="66" charset="0"/>
              </a:rPr>
              <a:t>Introduction</a:t>
            </a:r>
            <a:endParaRPr lang="en-IN" dirty="0">
              <a:solidFill>
                <a:srgbClr val="F49415"/>
              </a:solidFill>
              <a:latin typeface="Berlin Sans FB Demi" panose="020E0802020502020306" pitchFamily="34" charset="0"/>
              <a:cs typeface="Mongolian Baiti" panose="03000500000000000000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14492D-03F5-3EF1-3407-59EC5539C4D2}"/>
              </a:ext>
            </a:extLst>
          </p:cNvPr>
          <p:cNvSpPr/>
          <p:nvPr/>
        </p:nvSpPr>
        <p:spPr>
          <a:xfrm>
            <a:off x="5052548" y="1663542"/>
            <a:ext cx="3819025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9A5C64-1EFD-0B3F-12A7-3EAC969A0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22" y="303832"/>
            <a:ext cx="741512" cy="776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9DB1A-7DB1-E89D-D9EF-6C4ADED7D2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9909134" y="367164"/>
            <a:ext cx="1687927" cy="32331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45D4FAD-2991-2ADF-EE28-B41E67F96916}"/>
              </a:ext>
            </a:extLst>
          </p:cNvPr>
          <p:cNvSpPr/>
          <p:nvPr/>
        </p:nvSpPr>
        <p:spPr>
          <a:xfrm>
            <a:off x="13286146" y="2906320"/>
            <a:ext cx="2108329" cy="3696235"/>
          </a:xfrm>
          <a:prstGeom prst="roundRect">
            <a:avLst>
              <a:gd name="adj" fmla="val 10621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2CA609-E0B6-0642-5B6C-D645645E39BD}"/>
              </a:ext>
            </a:extLst>
          </p:cNvPr>
          <p:cNvSpPr txBox="1"/>
          <p:nvPr/>
        </p:nvSpPr>
        <p:spPr>
          <a:xfrm>
            <a:off x="4770266" y="2107796"/>
            <a:ext cx="6435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D5DB"/>
              </a:solidFill>
              <a:latin typeface="Rockwell Condensed" panose="020606030504050201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F5F6F-7881-90A2-41D0-DFDCEF05E14A}"/>
              </a:ext>
            </a:extLst>
          </p:cNvPr>
          <p:cNvSpPr txBox="1"/>
          <p:nvPr/>
        </p:nvSpPr>
        <p:spPr>
          <a:xfrm>
            <a:off x="4621021" y="1870194"/>
            <a:ext cx="70300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Rockwell Condensed" panose="02060603050405020104" pitchFamily="18" charset="0"/>
              </a:rPr>
              <a:t>The LED Roulette project is an engaging electronic circuit that simulates the spinning motion of a roulette wheel using LEDs (Light Emitting Diodes).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D1D5DB"/>
                </a:solidFill>
                <a:latin typeface="Rockwell Condensed" panose="02060603050405020104" pitchFamily="18" charset="0"/>
              </a:rPr>
              <a:t>It’s can be used as </a:t>
            </a:r>
            <a:r>
              <a:rPr lang="en-US" sz="3200" dirty="0" err="1">
                <a:solidFill>
                  <a:srgbClr val="D1D5DB"/>
                </a:solidFill>
                <a:latin typeface="Rockwell Condensed" panose="02060603050405020104" pitchFamily="18" charset="0"/>
              </a:rPr>
              <a:t>dise</a:t>
            </a:r>
            <a:r>
              <a:rPr lang="en-US" sz="3200" dirty="0">
                <a:solidFill>
                  <a:srgbClr val="D1D5DB"/>
                </a:solidFill>
                <a:latin typeface="Rockwell Condensed" panose="020606030504050201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D1D5DB"/>
                </a:solidFill>
                <a:latin typeface="Rockwell Condensed" panose="02060603050405020104" pitchFamily="18" charset="0"/>
              </a:rPr>
              <a:t>This circuit resembles the functioning of roulette wheel game , hence name is given to it.</a:t>
            </a:r>
            <a:endParaRPr lang="en-IN" sz="2800" dirty="0">
              <a:latin typeface="Rockwell Condensed" panose="02060603050405020104" pitchFamily="18" charset="0"/>
            </a:endParaRPr>
          </a:p>
        </p:txBody>
      </p:sp>
      <p:pic>
        <p:nvPicPr>
          <p:cNvPr id="8" name="Picture 4" descr="Wheel Spinning Uno Sticker - Wheel Spinning Uno Mattel163games Stickers">
            <a:extLst>
              <a:ext uri="{FF2B5EF4-FFF2-40B4-BE49-F238E27FC236}">
                <a16:creationId xmlns:a16="http://schemas.microsoft.com/office/drawing/2014/main" id="{680504DC-AAD6-AE84-2D75-763AEDAD0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79415" y="-1752650"/>
            <a:ext cx="4690872" cy="399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ice Dicedreams Sticker - Dice Dicedreams Dicedream Stickers">
            <a:extLst>
              <a:ext uri="{FF2B5EF4-FFF2-40B4-BE49-F238E27FC236}">
                <a16:creationId xmlns:a16="http://schemas.microsoft.com/office/drawing/2014/main" id="{C2A1E2BB-E692-429C-7615-3E90E4D70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265"/>
            <a:ext cx="4621021" cy="500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841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Theme 34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494B69"/>
      </a:accent1>
      <a:accent2>
        <a:srgbClr val="695D7A"/>
      </a:accent2>
      <a:accent3>
        <a:srgbClr val="9F5B72"/>
      </a:accent3>
      <a:accent4>
        <a:srgbClr val="D8707C"/>
      </a:accent4>
      <a:accent5>
        <a:srgbClr val="FDA85A"/>
      </a:accent5>
      <a:accent6>
        <a:srgbClr val="FDCD5A"/>
      </a:accent6>
      <a:hlink>
        <a:srgbClr val="FFFFFF"/>
      </a:hlink>
      <a:folHlink>
        <a:srgbClr val="5959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340</Words>
  <Application>Microsoft Office PowerPoint</Application>
  <PresentationFormat>Widescreen</PresentationFormat>
  <Paragraphs>158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Arial Black</vt:lpstr>
      <vt:lpstr>Berlin Sans FB Demi</vt:lpstr>
      <vt:lpstr>Calibri</vt:lpstr>
      <vt:lpstr>Calibri Light</vt:lpstr>
      <vt:lpstr>Calisto MT</vt:lpstr>
      <vt:lpstr>Franklin Gothic Demi Cond</vt:lpstr>
      <vt:lpstr>Nirmala UI</vt:lpstr>
      <vt:lpstr>open sans</vt:lpstr>
      <vt:lpstr>Rockwell Condensed</vt:lpstr>
      <vt:lpstr>Wingdings</vt:lpstr>
      <vt:lpstr>Office Theme</vt:lpstr>
      <vt:lpstr>1_Office Theme</vt:lpstr>
      <vt:lpstr>FEE</vt:lpstr>
      <vt:lpstr>FEE</vt:lpstr>
      <vt:lpstr>LED ROULETTE</vt:lpstr>
      <vt:lpstr>Online shopping system</vt:lpstr>
      <vt:lpstr>PowerPoint Presentation</vt:lpstr>
      <vt:lpstr>PowerPoint Presentation</vt:lpstr>
      <vt:lpstr>PowerPoint Presentation</vt:lpstr>
      <vt:lpstr>PowerPoint Presentation</vt:lpstr>
      <vt:lpstr>Introduction</vt:lpstr>
      <vt:lpstr>Components Used</vt:lpstr>
      <vt:lpstr>Circuit Diagram</vt:lpstr>
      <vt:lpstr>Working Video</vt:lpstr>
      <vt:lpstr>Advantages and disadvantages</vt:lpstr>
      <vt:lpstr>Application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Prince Mall</dc:creator>
  <cp:lastModifiedBy>ROHIT YADAV</cp:lastModifiedBy>
  <cp:revision>88</cp:revision>
  <dcterms:created xsi:type="dcterms:W3CDTF">2023-09-06T18:34:31Z</dcterms:created>
  <dcterms:modified xsi:type="dcterms:W3CDTF">2023-12-19T16:34:45Z</dcterms:modified>
</cp:coreProperties>
</file>